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256" r:id="rId5"/>
    <p:sldId id="262" r:id="rId6"/>
    <p:sldId id="356" r:id="rId7"/>
    <p:sldId id="358" r:id="rId8"/>
    <p:sldId id="357" r:id="rId9"/>
    <p:sldId id="359" r:id="rId10"/>
    <p:sldId id="360" r:id="rId11"/>
    <p:sldId id="362" r:id="rId12"/>
    <p:sldId id="363" r:id="rId13"/>
    <p:sldId id="364" r:id="rId14"/>
    <p:sldId id="413" r:id="rId15"/>
    <p:sldId id="414" r:id="rId16"/>
    <p:sldId id="415" r:id="rId17"/>
    <p:sldId id="416" r:id="rId18"/>
    <p:sldId id="417" r:id="rId19"/>
    <p:sldId id="419" r:id="rId20"/>
    <p:sldId id="418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1" r:id="rId33"/>
    <p:sldId id="349" r:id="rId34"/>
  </p:sldIdLst>
  <p:sldSz cx="18295938" cy="10290175"/>
  <p:notesSz cx="6858000" cy="9144000"/>
  <p:defaultTextStyle>
    <a:defPPr>
      <a:defRPr lang="de-DE"/>
    </a:defPPr>
    <a:lvl1pPr marL="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1E90D7-2B65-4BF4-9D2A-D99987C27C44}">
          <p14:sldIdLst>
            <p14:sldId id="256"/>
            <p14:sldId id="262"/>
            <p14:sldId id="356"/>
            <p14:sldId id="358"/>
            <p14:sldId id="357"/>
            <p14:sldId id="359"/>
            <p14:sldId id="360"/>
          </p14:sldIdLst>
        </p14:section>
        <p14:section name="Container Images" id="{32E7585D-E9B2-4F1C-898D-09393BB2ADCC}">
          <p14:sldIdLst>
            <p14:sldId id="362"/>
            <p14:sldId id="363"/>
            <p14:sldId id="364"/>
            <p14:sldId id="413"/>
          </p14:sldIdLst>
        </p14:section>
        <p14:section name="Container Lifecycle" id="{815BA650-D061-4062-A983-75A0AB51F8E2}">
          <p14:sldIdLst>
            <p14:sldId id="414"/>
            <p14:sldId id="415"/>
          </p14:sldIdLst>
        </p14:section>
        <p14:section name="Orchestration" id="{F2250F55-4A4E-4B80-8E62-CFD51A3F9BDB}">
          <p14:sldIdLst>
            <p14:sldId id="416"/>
            <p14:sldId id="417"/>
          </p14:sldIdLst>
        </p14:section>
        <p14:section name="Networking" id="{CDE8BA23-26E7-470F-8904-2CBE46541C4C}">
          <p14:sldIdLst>
            <p14:sldId id="419"/>
            <p14:sldId id="418"/>
            <p14:sldId id="420"/>
            <p14:sldId id="421"/>
          </p14:sldIdLst>
        </p14:section>
        <p14:section name="Kubernetes" id="{A6BBD128-B323-4920-917C-40D4AF84DC63}">
          <p14:sldIdLst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</p14:sldIdLst>
        </p14:section>
        <p14:section name="Thank you" id="{EA35DBD0-F06F-4353-B94D-98A691B623C7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2" userDrawn="1">
          <p15:clr>
            <a:srgbClr val="A4A3A4"/>
          </p15:clr>
        </p15:guide>
        <p15:guide id="2" pos="57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ztor Janos" initials="PJ" lastIdx="1" clrIdx="0">
    <p:extLst>
      <p:ext uri="{19B8F6BF-5375-455C-9EA6-DF929625EA0E}">
        <p15:presenceInfo xmlns:p15="http://schemas.microsoft.com/office/powerpoint/2012/main" userId="Pasztor Jan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B0A"/>
    <a:srgbClr val="F18800"/>
    <a:srgbClr val="005596"/>
    <a:srgbClr val="404040"/>
    <a:srgbClr val="006EB7"/>
    <a:srgbClr val="4E89BA"/>
    <a:srgbClr val="BFBFBF"/>
    <a:srgbClr val="4A4D53"/>
    <a:srgbClr val="00A8AC"/>
    <a:srgbClr val="00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1" autoAdjust="0"/>
    <p:restoredTop sz="97474" autoAdjust="0"/>
  </p:normalViewPr>
  <p:slideViewPr>
    <p:cSldViewPr snapToGrid="0" showGuides="1">
      <p:cViewPr varScale="1">
        <p:scale>
          <a:sx n="55" d="100"/>
          <a:sy n="55" d="100"/>
        </p:scale>
        <p:origin x="68" y="1696"/>
      </p:cViewPr>
      <p:guideLst>
        <p:guide orient="horz" pos="3242"/>
        <p:guide pos="5763"/>
      </p:guideLst>
    </p:cSldViewPr>
  </p:slideViewPr>
  <p:outlineViewPr>
    <p:cViewPr>
      <p:scale>
        <a:sx n="33" d="100"/>
        <a:sy n="33" d="100"/>
      </p:scale>
      <p:origin x="0" y="-263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11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13.09.2020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Verdana" panose="020B0604030504040204" pitchFamily="34" charset="0"/>
              </a:rPr>
              <a:t>Introduction to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3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920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9452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547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3735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6671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0980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98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  <p15:guide id="7" orient="horz" pos="1200" userDrawn="1">
          <p15:clr>
            <a:srgbClr val="FBAE40"/>
          </p15:clr>
        </p15:guide>
        <p15:guide id="8" orient="horz" pos="2108" userDrawn="1">
          <p15:clr>
            <a:srgbClr val="FBAE40"/>
          </p15:clr>
        </p15:guide>
        <p15:guide id="9" orient="horz" pos="16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>
          <p15:clr>
            <a:srgbClr val="FBAE40"/>
          </p15:clr>
        </p15:guide>
        <p15:guide id="2" orient="horz" pos="60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2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3" y="2289600"/>
            <a:ext cx="17037217" cy="701731"/>
          </a:xfrm>
        </p:spPr>
        <p:txBody>
          <a:bodyPr/>
          <a:lstStyle>
            <a:lvl1pPr>
              <a:defRPr lang="de-DE" sz="44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8" y="3384000"/>
            <a:ext cx="15237059" cy="602035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600">
                <a:solidFill>
                  <a:schemeClr val="bg1"/>
                </a:solidFill>
              </a:defRPr>
            </a:lvl3pPr>
            <a:lvl4pPr>
              <a:defRPr sz="3600">
                <a:solidFill>
                  <a:schemeClr val="bg1"/>
                </a:solidFill>
              </a:defRPr>
            </a:lvl4pPr>
            <a:lvl5pPr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3151764" y="9404355"/>
            <a:ext cx="0" cy="29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1" y="2289600"/>
            <a:ext cx="17023568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9" y="3384003"/>
            <a:ext cx="15223409" cy="614213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 userDrawn="1">
          <p15:clr>
            <a:srgbClr val="FBAE40"/>
          </p15:clr>
        </p15:guide>
        <p15:guide id="2" orient="horz" pos="60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6145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 userDrawn="1">
          <p15:clr>
            <a:srgbClr val="FBAE40"/>
          </p15:clr>
        </p15:guide>
        <p15:guide id="2" orient="horz" pos="4650" userDrawn="1">
          <p15:clr>
            <a:srgbClr val="FBAE40"/>
          </p15:clr>
        </p15:guide>
        <p15:guide id="3" orient="horz" pos="5872" userDrawn="1">
          <p15:clr>
            <a:srgbClr val="FBAE40"/>
          </p15:clr>
        </p15:guide>
        <p15:guide id="4" orient="horz" pos="39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558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>
          <p15:clr>
            <a:srgbClr val="FBAE40"/>
          </p15:clr>
        </p15:guide>
        <p15:guide id="2" pos="5763">
          <p15:clr>
            <a:srgbClr val="FBAE40"/>
          </p15:clr>
        </p15:guide>
        <p15:guide id="3" pos="11139">
          <p15:clr>
            <a:srgbClr val="FBAE40"/>
          </p15:clr>
        </p15:guide>
        <p15:guide id="4" orient="horz" pos="3240">
          <p15:clr>
            <a:srgbClr val="FBAE40"/>
          </p15:clr>
        </p15:guide>
        <p15:guide id="7" orient="horz" pos="1200">
          <p15:clr>
            <a:srgbClr val="FBAE40"/>
          </p15:clr>
        </p15:guide>
        <p15:guide id="8" orient="horz" pos="2108">
          <p15:clr>
            <a:srgbClr val="FBAE40"/>
          </p15:clr>
        </p15:guide>
        <p15:guide id="9" orient="horz" pos="16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5" y="2598702"/>
            <a:ext cx="15780246" cy="53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607" y="3433829"/>
            <a:ext cx="13240731" cy="568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0532" y="9537469"/>
            <a:ext cx="6174880" cy="54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1754" y="9537699"/>
            <a:ext cx="4116257" cy="546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  <p:sldLayoutId id="2147483726" r:id="rId9"/>
    <p:sldLayoutId id="2147483728" r:id="rId10"/>
  </p:sldLayoutIdLst>
  <p:hf hdr="0" dt="0"/>
  <p:txStyles>
    <p:titleStyle>
      <a:lvl1pPr algn="l" defTabSz="1322888" rtl="0" eaLnBrk="1" latinLnBrk="0" hangingPunct="1">
        <a:lnSpc>
          <a:spcPct val="90000"/>
        </a:lnSpc>
        <a:spcBef>
          <a:spcPct val="0"/>
        </a:spcBef>
        <a:buNone/>
        <a:defRPr lang="de-AT" sz="3182" b="1" kern="1200" smtClean="0">
          <a:solidFill>
            <a:srgbClr val="4A4D53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330722" indent="-330722" algn="l" defTabSz="1322888" rtl="0" eaLnBrk="1" latinLnBrk="0" hangingPunct="1">
        <a:lnSpc>
          <a:spcPct val="90000"/>
        </a:lnSpc>
        <a:spcBef>
          <a:spcPts val="1446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992166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65360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315054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97649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3794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4299386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96083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622274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6144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2pPr>
      <a:lvl3pPr marL="132288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3pPr>
      <a:lvl4pPr marL="198433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4pPr>
      <a:lvl5pPr marL="264577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5pPr>
      <a:lvl6pPr marL="330722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396866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63010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29155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0" userDrawn="1">
          <p15:clr>
            <a:srgbClr val="F26B43"/>
          </p15:clr>
        </p15:guide>
        <p15:guide id="2" pos="11207" userDrawn="1">
          <p15:clr>
            <a:srgbClr val="F26B43"/>
          </p15:clr>
        </p15:guide>
        <p15:guide id="3" pos="386" userDrawn="1">
          <p15:clr>
            <a:srgbClr val="F26B43"/>
          </p15:clr>
        </p15:guide>
        <p15:guide id="4" pos="5763" userDrawn="1">
          <p15:clr>
            <a:srgbClr val="F26B43"/>
          </p15:clr>
        </p15:guide>
        <p15:guide id="5" orient="horz" pos="1336" userDrawn="1">
          <p15:clr>
            <a:srgbClr val="F26B43"/>
          </p15:clr>
        </p15:guide>
        <p15:guide id="6" orient="horz" pos="1504" userDrawn="1">
          <p15:clr>
            <a:srgbClr val="F26B43"/>
          </p15:clr>
        </p15:guide>
        <p15:guide id="7" pos="2018" userDrawn="1">
          <p15:clr>
            <a:srgbClr val="F26B43"/>
          </p15:clr>
        </p15:guide>
        <p15:guide id="8" orient="horz" pos="5726" userDrawn="1">
          <p15:clr>
            <a:srgbClr val="F26B43"/>
          </p15:clr>
        </p15:guide>
        <p15:guide id="9" pos="2222" userDrawn="1">
          <p15:clr>
            <a:srgbClr val="F26B43"/>
          </p15:clr>
        </p15:guide>
        <p15:guide id="10" pos="610" userDrawn="1">
          <p15:clr>
            <a:srgbClr val="F26B43"/>
          </p15:clr>
        </p15:guide>
        <p15:guide id="11" orient="horz" pos="520" userDrawn="1">
          <p15:clr>
            <a:srgbClr val="F26B43"/>
          </p15:clr>
        </p15:guide>
        <p15:guide id="12" pos="1168" userDrawn="1">
          <p15:clr>
            <a:srgbClr val="F26B43"/>
          </p15:clr>
        </p15:guide>
        <p15:guide id="14" pos="2282" userDrawn="1">
          <p15:clr>
            <a:srgbClr val="F26B43"/>
          </p15:clr>
        </p15:guide>
        <p15:guide id="15" orient="horz" pos="2244" userDrawn="1">
          <p15:clr>
            <a:srgbClr val="F26B43"/>
          </p15:clr>
        </p15:guide>
        <p15:guide id="16" orient="horz" pos="1926" userDrawn="1">
          <p15:clr>
            <a:srgbClr val="F26B43"/>
          </p15:clr>
        </p15:guide>
        <p15:guide id="17" orient="horz" pos="1200" userDrawn="1">
          <p15:clr>
            <a:srgbClr val="F26B43"/>
          </p15:clr>
        </p15:guide>
        <p15:guide id="18" orient="horz" pos="2152" userDrawn="1">
          <p15:clr>
            <a:srgbClr val="F26B43"/>
          </p15:clr>
        </p15:guide>
        <p15:guide id="19" orient="horz" pos="1680" userDrawn="1">
          <p15:clr>
            <a:srgbClr val="F26B43"/>
          </p15:clr>
        </p15:guide>
        <p15:guide id="20" orient="horz" pos="1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9" y="2291517"/>
            <a:ext cx="16883628" cy="701731"/>
          </a:xfrm>
        </p:spPr>
        <p:txBody>
          <a:bodyPr/>
          <a:lstStyle/>
          <a:p>
            <a:r>
              <a:rPr lang="de-DE" dirty="0"/>
              <a:t>Containers and Orchestrators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AB3930-00F9-4AE4-B921-29C9C3E9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DEA65-F849-4522-92C0-80CA2D7C9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1218" y="1800003"/>
            <a:ext cx="12053503" cy="7331333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solidFill>
                  <a:srgbClr val="0055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ubuntu:20.04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55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 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 update </a:t>
            </a:r>
            <a:r>
              <a:rPr lang="en-US" dirty="0">
                <a:solidFill>
                  <a:srgbClr val="F1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apt install –y 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1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rm /var/lib/apt/lists/</a:t>
            </a:r>
            <a:r>
              <a:rPr lang="en-US" dirty="0">
                <a:solidFill>
                  <a:srgbClr val="F1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pPr marL="0" indent="0">
              <a:buNone/>
            </a:pPr>
            <a:endParaRPr lang="en-US" dirty="0">
              <a:solidFill>
                <a:srgbClr val="F188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55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["/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g"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"daemon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off;"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1B0C0-7B28-4040-B5B6-62BB3A4D0832}"/>
              </a:ext>
            </a:extLst>
          </p:cNvPr>
          <p:cNvSpPr txBox="1"/>
          <p:nvPr/>
        </p:nvSpPr>
        <p:spPr>
          <a:xfrm>
            <a:off x="5216029" y="9323154"/>
            <a:ext cx="4788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A4D53"/>
                </a:solidFill>
              </a:rPr>
              <a:t>| Source: Wikipedia/Pdesousa359 under CC BY 3.0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6376B9-63BD-4238-A826-480FAD3099EE}"/>
              </a:ext>
            </a:extLst>
          </p:cNvPr>
          <p:cNvCxnSpPr>
            <a:cxnSpLocks/>
          </p:cNvCxnSpPr>
          <p:nvPr/>
        </p:nvCxnSpPr>
        <p:spPr>
          <a:xfrm>
            <a:off x="2146300" y="4006850"/>
            <a:ext cx="2076450" cy="0"/>
          </a:xfrm>
          <a:prstGeom prst="line">
            <a:avLst/>
          </a:prstGeom>
          <a:ln w="76200" cap="rnd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926ED9-A9CB-4518-A5BA-19D5B0D7DF4D}"/>
              </a:ext>
            </a:extLst>
          </p:cNvPr>
          <p:cNvCxnSpPr>
            <a:cxnSpLocks/>
          </p:cNvCxnSpPr>
          <p:nvPr/>
        </p:nvCxnSpPr>
        <p:spPr>
          <a:xfrm>
            <a:off x="2146300" y="6788150"/>
            <a:ext cx="2076450" cy="0"/>
          </a:xfrm>
          <a:prstGeom prst="line">
            <a:avLst/>
          </a:prstGeom>
          <a:ln w="76200" cap="rnd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4236D3-B724-4263-B118-67F88865A40C}"/>
              </a:ext>
            </a:extLst>
          </p:cNvPr>
          <p:cNvCxnSpPr>
            <a:cxnSpLocks/>
          </p:cNvCxnSpPr>
          <p:nvPr/>
        </p:nvCxnSpPr>
        <p:spPr>
          <a:xfrm>
            <a:off x="2146300" y="8134350"/>
            <a:ext cx="2076450" cy="0"/>
          </a:xfrm>
          <a:prstGeom prst="line">
            <a:avLst/>
          </a:prstGeom>
          <a:ln w="76200" cap="rnd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4B116C-0886-46FE-874D-EE14A50F745E}"/>
              </a:ext>
            </a:extLst>
          </p:cNvPr>
          <p:cNvCxnSpPr/>
          <p:nvPr/>
        </p:nvCxnSpPr>
        <p:spPr>
          <a:xfrm>
            <a:off x="2679700" y="4006850"/>
            <a:ext cx="0" cy="2781300"/>
          </a:xfrm>
          <a:prstGeom prst="straightConnector1">
            <a:avLst/>
          </a:prstGeom>
          <a:ln w="76200">
            <a:solidFill>
              <a:srgbClr val="F18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20AF3C-E1EE-4708-ACE3-5DB5EEFF29C5}"/>
              </a:ext>
            </a:extLst>
          </p:cNvPr>
          <p:cNvCxnSpPr>
            <a:cxnSpLocks/>
          </p:cNvCxnSpPr>
          <p:nvPr/>
        </p:nvCxnSpPr>
        <p:spPr>
          <a:xfrm>
            <a:off x="2679700" y="6788150"/>
            <a:ext cx="0" cy="1346200"/>
          </a:xfrm>
          <a:prstGeom prst="straightConnector1">
            <a:avLst/>
          </a:prstGeom>
          <a:ln w="76200">
            <a:solidFill>
              <a:srgbClr val="F18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2A5601-07FD-4531-89B4-F62B0DB97ED3}"/>
              </a:ext>
            </a:extLst>
          </p:cNvPr>
          <p:cNvSpPr txBox="1"/>
          <p:nvPr/>
        </p:nvSpPr>
        <p:spPr>
          <a:xfrm>
            <a:off x="628650" y="5148361"/>
            <a:ext cx="1917513" cy="49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F8047-DDC7-455D-8554-648173B52A96}"/>
              </a:ext>
            </a:extLst>
          </p:cNvPr>
          <p:cNvSpPr txBox="1"/>
          <p:nvPr/>
        </p:nvSpPr>
        <p:spPr>
          <a:xfrm>
            <a:off x="628650" y="7212111"/>
            <a:ext cx="1917513" cy="49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0483AF-5161-42E6-9C14-FFD0BC4F48B0}"/>
              </a:ext>
            </a:extLst>
          </p:cNvPr>
          <p:cNvCxnSpPr>
            <a:cxnSpLocks/>
          </p:cNvCxnSpPr>
          <p:nvPr/>
        </p:nvCxnSpPr>
        <p:spPr>
          <a:xfrm>
            <a:off x="2146300" y="2876550"/>
            <a:ext cx="2076450" cy="0"/>
          </a:xfrm>
          <a:prstGeom prst="line">
            <a:avLst/>
          </a:prstGeom>
          <a:ln w="76200" cap="rnd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9F2752-7D53-4C2E-9816-94905124B844}"/>
              </a:ext>
            </a:extLst>
          </p:cNvPr>
          <p:cNvCxnSpPr>
            <a:cxnSpLocks/>
          </p:cNvCxnSpPr>
          <p:nvPr/>
        </p:nvCxnSpPr>
        <p:spPr>
          <a:xfrm>
            <a:off x="2679700" y="2876550"/>
            <a:ext cx="0" cy="1130300"/>
          </a:xfrm>
          <a:prstGeom prst="straightConnector1">
            <a:avLst/>
          </a:prstGeom>
          <a:ln w="76200">
            <a:solidFill>
              <a:srgbClr val="F18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35F20C-7C3B-49FC-9244-1D666F04C228}"/>
              </a:ext>
            </a:extLst>
          </p:cNvPr>
          <p:cNvSpPr txBox="1"/>
          <p:nvPr/>
        </p:nvSpPr>
        <p:spPr>
          <a:xfrm>
            <a:off x="628649" y="3192561"/>
            <a:ext cx="1917513" cy="49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</a:t>
            </a:r>
          </a:p>
        </p:txBody>
      </p:sp>
    </p:spTree>
    <p:extLst>
      <p:ext uri="{BB962C8B-B14F-4D97-AF65-F5344CB8AC3E}">
        <p14:creationId xmlns:p14="http://schemas.microsoft.com/office/powerpoint/2010/main" val="401381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992B24-EC3B-4B3D-9146-CF35D798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</a:t>
            </a:r>
          </a:p>
        </p:txBody>
      </p:sp>
      <p:pic>
        <p:nvPicPr>
          <p:cNvPr id="9" name="Graphic 8" descr="Present">
            <a:extLst>
              <a:ext uri="{FF2B5EF4-FFF2-40B4-BE49-F238E27FC236}">
                <a16:creationId xmlns:a16="http://schemas.microsoft.com/office/drawing/2014/main" id="{FBD73536-4DFD-4E78-939A-E9E907D24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1659" y="6413396"/>
            <a:ext cx="1561411" cy="1561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3ED4FF-215D-4AE2-8C76-EB5D2AD3C811}"/>
              </a:ext>
            </a:extLst>
          </p:cNvPr>
          <p:cNvSpPr txBox="1"/>
          <p:nvPr/>
        </p:nvSpPr>
        <p:spPr>
          <a:xfrm>
            <a:off x="3858406" y="7915717"/>
            <a:ext cx="2167916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935D9-1818-48ED-97A8-B2D32BCE4564}"/>
              </a:ext>
            </a:extLst>
          </p:cNvPr>
          <p:cNvSpPr txBox="1"/>
          <p:nvPr/>
        </p:nvSpPr>
        <p:spPr>
          <a:xfrm>
            <a:off x="8976423" y="4523555"/>
            <a:ext cx="2167916" cy="498278"/>
          </a:xfrm>
          <a:prstGeom prst="rect">
            <a:avLst/>
          </a:prstGeom>
          <a:solidFill>
            <a:srgbClr val="0055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Registry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3931A-7C3B-4948-9AC4-4E99D622BDBE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3652047" y="5021833"/>
            <a:ext cx="1290318" cy="1391563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BD0004-BDE9-41E5-8934-55237B0767C2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4942365" y="5021833"/>
            <a:ext cx="1066331" cy="1391563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8F99F92-EBF1-4FC4-8A04-6E3BB2FD22D3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5723070" y="4772694"/>
            <a:ext cx="3253353" cy="2421408"/>
          </a:xfrm>
          <a:prstGeom prst="bentConnector3">
            <a:avLst>
              <a:gd name="adj1" fmla="val 67869"/>
            </a:avLst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5564E0-368A-4D4C-933A-F3BFF130242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652047" y="2472624"/>
            <a:ext cx="0" cy="205093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EF2A89-5CA8-499D-96CF-B9DBCC6C05D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08696" y="3692517"/>
            <a:ext cx="0" cy="83103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D49982-6FE4-4E32-90F6-68C21858B188}"/>
              </a:ext>
            </a:extLst>
          </p:cNvPr>
          <p:cNvSpPr txBox="1"/>
          <p:nvPr/>
        </p:nvSpPr>
        <p:spPr>
          <a:xfrm>
            <a:off x="2568089" y="4523555"/>
            <a:ext cx="2167916" cy="498278"/>
          </a:xfrm>
          <a:prstGeom prst="rect">
            <a:avLst/>
          </a:prstGeom>
          <a:solidFill>
            <a:srgbClr val="0055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88576-841F-4F83-8CA5-13927D051A0A}"/>
              </a:ext>
            </a:extLst>
          </p:cNvPr>
          <p:cNvSpPr txBox="1"/>
          <p:nvPr/>
        </p:nvSpPr>
        <p:spPr>
          <a:xfrm>
            <a:off x="4924738" y="4523555"/>
            <a:ext cx="2167916" cy="498278"/>
          </a:xfrm>
          <a:prstGeom prst="rect">
            <a:avLst/>
          </a:prstGeom>
          <a:solidFill>
            <a:srgbClr val="0055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BF552-B2ED-4118-8CEB-67857ADAA6BA}"/>
              </a:ext>
            </a:extLst>
          </p:cNvPr>
          <p:cNvSpPr txBox="1"/>
          <p:nvPr/>
        </p:nvSpPr>
        <p:spPr>
          <a:xfrm>
            <a:off x="2589752" y="1974346"/>
            <a:ext cx="4502902" cy="498278"/>
          </a:xfrm>
          <a:prstGeom prst="rect">
            <a:avLst/>
          </a:prstGeom>
          <a:solidFill>
            <a:srgbClr val="0055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Version Control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2759CB-1F76-4D2E-B572-3223CF1B3EEF}"/>
              </a:ext>
            </a:extLst>
          </p:cNvPr>
          <p:cNvSpPr txBox="1"/>
          <p:nvPr/>
        </p:nvSpPr>
        <p:spPr>
          <a:xfrm>
            <a:off x="2589752" y="3194239"/>
            <a:ext cx="4502902" cy="498278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CI/CD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4128B1-9A8A-4945-8707-E88BCBFE4C61}"/>
              </a:ext>
            </a:extLst>
          </p:cNvPr>
          <p:cNvSpPr txBox="1"/>
          <p:nvPr/>
        </p:nvSpPr>
        <p:spPr>
          <a:xfrm>
            <a:off x="13360095" y="2991267"/>
            <a:ext cx="2367755" cy="904222"/>
          </a:xfrm>
          <a:prstGeom prst="rect">
            <a:avLst/>
          </a:prstGeom>
          <a:solidFill>
            <a:srgbClr val="0055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Container Orchestrator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52FEC3-5AF3-4F85-AF1F-B8F7F25491ED}"/>
              </a:ext>
            </a:extLst>
          </p:cNvPr>
          <p:cNvSpPr txBox="1"/>
          <p:nvPr/>
        </p:nvSpPr>
        <p:spPr>
          <a:xfrm>
            <a:off x="13357230" y="6911674"/>
            <a:ext cx="2367755" cy="955976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7469A3-E26B-462C-8BBE-E30745AE1F52}"/>
              </a:ext>
            </a:extLst>
          </p:cNvPr>
          <p:cNvCxnSpPr>
            <a:cxnSpLocks/>
            <a:stCxn id="25" idx="3"/>
            <a:endCxn id="39" idx="1"/>
          </p:cNvCxnSpPr>
          <p:nvPr/>
        </p:nvCxnSpPr>
        <p:spPr>
          <a:xfrm>
            <a:off x="7092654" y="3443378"/>
            <a:ext cx="6267441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1AB33E-9B4F-451D-BDC3-55847C74E4AB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14541108" y="3895489"/>
            <a:ext cx="2865" cy="3016185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9B8E686-05F2-4BB6-817E-00B489EE27EF}"/>
              </a:ext>
            </a:extLst>
          </p:cNvPr>
          <p:cNvCxnSpPr>
            <a:cxnSpLocks/>
            <a:stCxn id="13" idx="3"/>
            <a:endCxn id="41" idx="0"/>
          </p:cNvCxnSpPr>
          <p:nvPr/>
        </p:nvCxnSpPr>
        <p:spPr>
          <a:xfrm>
            <a:off x="11144339" y="4772694"/>
            <a:ext cx="3396769" cy="2138980"/>
          </a:xfrm>
          <a:prstGeom prst="bentConnector2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19F1FA3-DA02-4718-952A-7392141D76B1}"/>
              </a:ext>
            </a:extLst>
          </p:cNvPr>
          <p:cNvSpPr/>
          <p:nvPr/>
        </p:nvSpPr>
        <p:spPr>
          <a:xfrm>
            <a:off x="8592418" y="3816718"/>
            <a:ext cx="2935925" cy="1835135"/>
          </a:xfrm>
          <a:custGeom>
            <a:avLst/>
            <a:gdLst>
              <a:gd name="connsiteX0" fmla="*/ 0 w 2935925"/>
              <a:gd name="connsiteY0" fmla="*/ 917568 h 1835135"/>
              <a:gd name="connsiteX1" fmla="*/ 1467963 w 2935925"/>
              <a:gd name="connsiteY1" fmla="*/ 0 h 1835135"/>
              <a:gd name="connsiteX2" fmla="*/ 2935926 w 2935925"/>
              <a:gd name="connsiteY2" fmla="*/ 917568 h 1835135"/>
              <a:gd name="connsiteX3" fmla="*/ 1467963 w 2935925"/>
              <a:gd name="connsiteY3" fmla="*/ 1835136 h 1835135"/>
              <a:gd name="connsiteX4" fmla="*/ 0 w 2935925"/>
              <a:gd name="connsiteY4" fmla="*/ 917568 h 183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925" h="1835135" extrusionOk="0">
                <a:moveTo>
                  <a:pt x="0" y="917568"/>
                </a:moveTo>
                <a:cubicBezTo>
                  <a:pt x="5849" y="402200"/>
                  <a:pt x="735458" y="122618"/>
                  <a:pt x="1467963" y="0"/>
                </a:cubicBezTo>
                <a:cubicBezTo>
                  <a:pt x="2255839" y="-63627"/>
                  <a:pt x="2955123" y="422291"/>
                  <a:pt x="2935926" y="917568"/>
                </a:cubicBezTo>
                <a:cubicBezTo>
                  <a:pt x="2926061" y="1316677"/>
                  <a:pt x="2137550" y="1898710"/>
                  <a:pt x="1467963" y="1835136"/>
                </a:cubicBezTo>
                <a:cubicBezTo>
                  <a:pt x="655076" y="1824805"/>
                  <a:pt x="35650" y="1475734"/>
                  <a:pt x="0" y="917568"/>
                </a:cubicBezTo>
                <a:close/>
              </a:path>
            </a:pathLst>
          </a:custGeom>
          <a:noFill/>
          <a:ln w="76200">
            <a:solidFill>
              <a:srgbClr val="F18800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72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12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070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Matheo</a:t>
            </a:r>
            <a:r>
              <a:rPr lang="en-US" sz="1400" dirty="0">
                <a:solidFill>
                  <a:schemeClr val="bg1"/>
                </a:solidFill>
              </a:rPr>
              <a:t> JBT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865139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1C1C5F-D9CF-42AD-AB07-0FFABE17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Infrastructure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19278-4F4C-48F2-999B-929BC5B78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lnSpc>
                <a:spcPct val="2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Containers are not updated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They are replaced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Data is persisted with </a:t>
            </a:r>
            <a:r>
              <a:rPr lang="en-US" i="1" dirty="0"/>
              <a:t>volumes</a:t>
            </a:r>
          </a:p>
        </p:txBody>
      </p:sp>
    </p:spTree>
    <p:extLst>
      <p:ext uri="{BB962C8B-B14F-4D97-AF65-F5344CB8AC3E}">
        <p14:creationId xmlns:p14="http://schemas.microsoft.com/office/powerpoint/2010/main" val="206081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14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304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/Manuel </a:t>
            </a:r>
            <a:r>
              <a:rPr lang="en-US" sz="1400" dirty="0" err="1">
                <a:solidFill>
                  <a:schemeClr val="bg1"/>
                </a:solidFill>
              </a:rPr>
              <a:t>Nägeli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4257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A33CF0-BEB7-4A65-953F-5B7D78464E75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7238606" y="3260489"/>
            <a:ext cx="1909363" cy="3041585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D992B24-EC3B-4B3D-9146-CF35D798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52FEC3-5AF3-4F85-AF1F-B8F7F25491ED}"/>
              </a:ext>
            </a:extLst>
          </p:cNvPr>
          <p:cNvSpPr txBox="1"/>
          <p:nvPr/>
        </p:nvSpPr>
        <p:spPr>
          <a:xfrm>
            <a:off x="6513121" y="6302074"/>
            <a:ext cx="1450970" cy="1260776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32FDE-1E0C-40A8-B588-3F9F83686397}"/>
              </a:ext>
            </a:extLst>
          </p:cNvPr>
          <p:cNvSpPr txBox="1"/>
          <p:nvPr/>
        </p:nvSpPr>
        <p:spPr>
          <a:xfrm>
            <a:off x="8422484" y="6302074"/>
            <a:ext cx="1450970" cy="1260776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576CC-C5C9-45DD-8793-FDF9A610B926}"/>
              </a:ext>
            </a:extLst>
          </p:cNvPr>
          <p:cNvSpPr txBox="1"/>
          <p:nvPr/>
        </p:nvSpPr>
        <p:spPr>
          <a:xfrm>
            <a:off x="10331846" y="6302074"/>
            <a:ext cx="1450970" cy="1260776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pic>
        <p:nvPicPr>
          <p:cNvPr id="6" name="Graphic 5" descr="Present">
            <a:extLst>
              <a:ext uri="{FF2B5EF4-FFF2-40B4-BE49-F238E27FC236}">
                <a16:creationId xmlns:a16="http://schemas.microsoft.com/office/drawing/2014/main" id="{7818E5D1-1053-4617-971F-5EEFB6936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671" y="4867663"/>
            <a:ext cx="1561411" cy="156141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B84E08-723D-4629-9421-00165EFDD0F1}"/>
              </a:ext>
            </a:extLst>
          </p:cNvPr>
          <p:cNvCxnSpPr>
            <a:cxnSpLocks/>
            <a:stCxn id="39" idx="2"/>
            <a:endCxn id="2" idx="0"/>
          </p:cNvCxnSpPr>
          <p:nvPr/>
        </p:nvCxnSpPr>
        <p:spPr>
          <a:xfrm>
            <a:off x="9147969" y="3260489"/>
            <a:ext cx="0" cy="3041585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92EF3B-89BA-4E7D-B904-9DF106FBEB0C}"/>
              </a:ext>
            </a:extLst>
          </p:cNvPr>
          <p:cNvCxnSpPr>
            <a:cxnSpLocks/>
            <a:stCxn id="39" idx="2"/>
            <a:endCxn id="4" idx="0"/>
          </p:cNvCxnSpPr>
          <p:nvPr/>
        </p:nvCxnSpPr>
        <p:spPr>
          <a:xfrm>
            <a:off x="9147969" y="3260489"/>
            <a:ext cx="1909362" cy="3041585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4128B1-9A8A-4945-8707-E88BCBFE4C61}"/>
              </a:ext>
            </a:extLst>
          </p:cNvPr>
          <p:cNvSpPr txBox="1"/>
          <p:nvPr/>
        </p:nvSpPr>
        <p:spPr>
          <a:xfrm>
            <a:off x="7964091" y="2356267"/>
            <a:ext cx="2367755" cy="904222"/>
          </a:xfrm>
          <a:prstGeom prst="rect">
            <a:avLst/>
          </a:prstGeom>
          <a:solidFill>
            <a:srgbClr val="0055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Container Orchestrator</a:t>
            </a:r>
          </a:p>
        </p:txBody>
      </p:sp>
    </p:spTree>
    <p:extLst>
      <p:ext uri="{BB962C8B-B14F-4D97-AF65-F5344CB8AC3E}">
        <p14:creationId xmlns:p14="http://schemas.microsoft.com/office/powerpoint/2010/main" val="275330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16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454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/NASA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86849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992B24-EC3B-4B3D-9146-CF35D798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52FEC3-5AF3-4F85-AF1F-B8F7F25491ED}"/>
              </a:ext>
            </a:extLst>
          </p:cNvPr>
          <p:cNvSpPr txBox="1"/>
          <p:nvPr/>
        </p:nvSpPr>
        <p:spPr>
          <a:xfrm>
            <a:off x="5010945" y="3200400"/>
            <a:ext cx="8274049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8532095-169F-4859-8649-B85BC7E4FE70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5400000" flipH="1" flipV="1">
            <a:off x="9147969" y="2671567"/>
            <a:ext cx="12700" cy="5420116"/>
          </a:xfrm>
          <a:prstGeom prst="bentConnector3">
            <a:avLst>
              <a:gd name="adj1" fmla="val 5300000"/>
            </a:avLst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0620C3-291C-460E-833D-28D6228DEAB2}"/>
              </a:ext>
            </a:extLst>
          </p:cNvPr>
          <p:cNvCxnSpPr>
            <a:stCxn id="7" idx="0"/>
          </p:cNvCxnSpPr>
          <p:nvPr/>
        </p:nvCxnSpPr>
        <p:spPr>
          <a:xfrm flipV="1">
            <a:off x="9147969" y="4711700"/>
            <a:ext cx="0" cy="669925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0A9F89-E8D8-43B3-9D3E-F2358E76B479}"/>
              </a:ext>
            </a:extLst>
          </p:cNvPr>
          <p:cNvSpPr txBox="1"/>
          <p:nvPr/>
        </p:nvSpPr>
        <p:spPr>
          <a:xfrm>
            <a:off x="6448723" y="5024993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veth0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8121EE-D508-4006-9EB3-71E31D07551D}"/>
              </a:ext>
            </a:extLst>
          </p:cNvPr>
          <p:cNvSpPr txBox="1"/>
          <p:nvPr/>
        </p:nvSpPr>
        <p:spPr>
          <a:xfrm>
            <a:off x="9147969" y="4999593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veth1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BC390-0F9A-4F90-BDE0-016789C66792}"/>
              </a:ext>
            </a:extLst>
          </p:cNvPr>
          <p:cNvSpPr txBox="1"/>
          <p:nvPr/>
        </p:nvSpPr>
        <p:spPr>
          <a:xfrm>
            <a:off x="11864377" y="4999593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veth2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E72BA8F-543B-47FA-8258-44A92D570EB8}"/>
              </a:ext>
            </a:extLst>
          </p:cNvPr>
          <p:cNvCxnSpPr>
            <a:cxnSpLocks/>
            <a:stCxn id="41" idx="0"/>
          </p:cNvCxnSpPr>
          <p:nvPr/>
        </p:nvCxnSpPr>
        <p:spPr>
          <a:xfrm rot="5400000" flipH="1" flipV="1">
            <a:off x="12805570" y="-1416050"/>
            <a:ext cx="958850" cy="8274050"/>
          </a:xfrm>
          <a:prstGeom prst="bentConnector2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399B2D-B6AB-4B74-B637-43BCADDCB5E4}"/>
              </a:ext>
            </a:extLst>
          </p:cNvPr>
          <p:cNvSpPr txBox="1"/>
          <p:nvPr/>
        </p:nvSpPr>
        <p:spPr>
          <a:xfrm>
            <a:off x="9215070" y="320675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E52762-CE2A-4508-9294-5234AB6E477F}"/>
              </a:ext>
            </a:extLst>
          </p:cNvPr>
          <p:cNvSpPr txBox="1"/>
          <p:nvPr/>
        </p:nvSpPr>
        <p:spPr>
          <a:xfrm>
            <a:off x="9215069" y="4294187"/>
            <a:ext cx="21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docker0 (bridge)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F1DF10-213B-42F9-9DF4-D94BDB45B534}"/>
              </a:ext>
            </a:extLst>
          </p:cNvPr>
          <p:cNvCxnSpPr/>
          <p:nvPr/>
        </p:nvCxnSpPr>
        <p:spPr>
          <a:xfrm flipV="1">
            <a:off x="9147969" y="3563937"/>
            <a:ext cx="0" cy="73025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44A53A7-73E3-407A-96AA-3B4EA5A00043}"/>
              </a:ext>
            </a:extLst>
          </p:cNvPr>
          <p:cNvSpPr txBox="1"/>
          <p:nvPr/>
        </p:nvSpPr>
        <p:spPr>
          <a:xfrm>
            <a:off x="8436847" y="3830637"/>
            <a:ext cx="64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B2743-DDEC-4BB3-ABE5-16C53A73DDB1}"/>
              </a:ext>
            </a:extLst>
          </p:cNvPr>
          <p:cNvSpPr txBox="1"/>
          <p:nvPr/>
        </p:nvSpPr>
        <p:spPr>
          <a:xfrm>
            <a:off x="5287571" y="538162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67D8E-106A-4393-9552-4C3950A68413}"/>
              </a:ext>
            </a:extLst>
          </p:cNvPr>
          <p:cNvSpPr txBox="1"/>
          <p:nvPr/>
        </p:nvSpPr>
        <p:spPr>
          <a:xfrm>
            <a:off x="7997629" y="538162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97F4E-D498-4ED8-BC66-459C84CDE4CF}"/>
              </a:ext>
            </a:extLst>
          </p:cNvPr>
          <p:cNvSpPr txBox="1"/>
          <p:nvPr/>
        </p:nvSpPr>
        <p:spPr>
          <a:xfrm>
            <a:off x="10707687" y="538162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72A5F-6226-4312-9E2C-7F1DC755795E}"/>
              </a:ext>
            </a:extLst>
          </p:cNvPr>
          <p:cNvSpPr txBox="1"/>
          <p:nvPr/>
        </p:nvSpPr>
        <p:spPr>
          <a:xfrm>
            <a:off x="6444261" y="539432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eth0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745E4E-7822-49FC-90AD-0042D823F10E}"/>
              </a:ext>
            </a:extLst>
          </p:cNvPr>
          <p:cNvSpPr txBox="1"/>
          <p:nvPr/>
        </p:nvSpPr>
        <p:spPr>
          <a:xfrm>
            <a:off x="9147969" y="538162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eth0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1720DE-FF5D-41D4-8E35-00FB717A98DB}"/>
              </a:ext>
            </a:extLst>
          </p:cNvPr>
          <p:cNvSpPr txBox="1"/>
          <p:nvPr/>
        </p:nvSpPr>
        <p:spPr>
          <a:xfrm>
            <a:off x="11864377" y="537527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eth0</a:t>
            </a:r>
          </a:p>
        </p:txBody>
      </p:sp>
    </p:spTree>
    <p:extLst>
      <p:ext uri="{BB962C8B-B14F-4D97-AF65-F5344CB8AC3E}">
        <p14:creationId xmlns:p14="http://schemas.microsoft.com/office/powerpoint/2010/main" val="32973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992B24-EC3B-4B3D-9146-CF35D798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 Networking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52FEC3-5AF3-4F85-AF1F-B8F7F25491ED}"/>
              </a:ext>
            </a:extLst>
          </p:cNvPr>
          <p:cNvSpPr txBox="1"/>
          <p:nvPr/>
        </p:nvSpPr>
        <p:spPr>
          <a:xfrm>
            <a:off x="735607" y="3219450"/>
            <a:ext cx="8274049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8532095-169F-4859-8649-B85BC7E4FE70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5400000" flipH="1" flipV="1">
            <a:off x="4872631" y="2690617"/>
            <a:ext cx="12700" cy="5420116"/>
          </a:xfrm>
          <a:prstGeom prst="bentConnector3">
            <a:avLst>
              <a:gd name="adj1" fmla="val 5300000"/>
            </a:avLst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2B2743-DDEC-4BB3-ABE5-16C53A73DDB1}"/>
              </a:ext>
            </a:extLst>
          </p:cNvPr>
          <p:cNvSpPr txBox="1"/>
          <p:nvPr/>
        </p:nvSpPr>
        <p:spPr>
          <a:xfrm>
            <a:off x="1012233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67D8E-106A-4393-9552-4C3950A68413}"/>
              </a:ext>
            </a:extLst>
          </p:cNvPr>
          <p:cNvSpPr txBox="1"/>
          <p:nvPr/>
        </p:nvSpPr>
        <p:spPr>
          <a:xfrm>
            <a:off x="3722291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97F4E-D498-4ED8-BC66-459C84CDE4CF}"/>
              </a:ext>
            </a:extLst>
          </p:cNvPr>
          <p:cNvSpPr txBox="1"/>
          <p:nvPr/>
        </p:nvSpPr>
        <p:spPr>
          <a:xfrm>
            <a:off x="6432349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C5108-FA1E-4479-8F0B-49D5014D2439}"/>
              </a:ext>
            </a:extLst>
          </p:cNvPr>
          <p:cNvSpPr txBox="1"/>
          <p:nvPr/>
        </p:nvSpPr>
        <p:spPr>
          <a:xfrm>
            <a:off x="9286282" y="3219450"/>
            <a:ext cx="8274049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95B0C12-290C-42EC-BDCA-3737C8B8B4EE}"/>
              </a:ext>
            </a:extLst>
          </p:cNvPr>
          <p:cNvCxnSpPr>
            <a:cxnSpLocks/>
            <a:stCxn id="33" idx="0"/>
            <a:endCxn id="35" idx="0"/>
          </p:cNvCxnSpPr>
          <p:nvPr/>
        </p:nvCxnSpPr>
        <p:spPr>
          <a:xfrm rot="5400000" flipH="1" flipV="1">
            <a:off x="13423306" y="2690617"/>
            <a:ext cx="12700" cy="5420116"/>
          </a:xfrm>
          <a:prstGeom prst="bentConnector3">
            <a:avLst>
              <a:gd name="adj1" fmla="val 5300000"/>
            </a:avLst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0FA059-B697-4494-89DC-FE8068FABFE8}"/>
              </a:ext>
            </a:extLst>
          </p:cNvPr>
          <p:cNvSpPr txBox="1"/>
          <p:nvPr/>
        </p:nvSpPr>
        <p:spPr>
          <a:xfrm>
            <a:off x="9562908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F6137D-00EA-4564-98FB-9A51153A9161}"/>
              </a:ext>
            </a:extLst>
          </p:cNvPr>
          <p:cNvSpPr txBox="1"/>
          <p:nvPr/>
        </p:nvSpPr>
        <p:spPr>
          <a:xfrm>
            <a:off x="12272966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7A8FEF-5BC7-4CE9-98D9-B1878A656D82}"/>
              </a:ext>
            </a:extLst>
          </p:cNvPr>
          <p:cNvSpPr txBox="1"/>
          <p:nvPr/>
        </p:nvSpPr>
        <p:spPr>
          <a:xfrm>
            <a:off x="14983024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CD8FE88-50B7-4C86-AA81-C4E7F24AA6FF}"/>
              </a:ext>
            </a:extLst>
          </p:cNvPr>
          <p:cNvCxnSpPr>
            <a:cxnSpLocks/>
            <a:stCxn id="7" idx="0"/>
            <a:endCxn id="34" idx="0"/>
          </p:cNvCxnSpPr>
          <p:nvPr/>
        </p:nvCxnSpPr>
        <p:spPr>
          <a:xfrm rot="5400000" flipH="1" flipV="1">
            <a:off x="9147968" y="1125338"/>
            <a:ext cx="12700" cy="8550675"/>
          </a:xfrm>
          <a:prstGeom prst="bentConnector3">
            <a:avLst>
              <a:gd name="adj1" fmla="val 5350000"/>
            </a:avLst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12D1EAE-3739-43EF-AA60-6D2ECEFB63A8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4933714" y="731145"/>
            <a:ext cx="977899" cy="3998712"/>
          </a:xfrm>
          <a:prstGeom prst="bentConnector2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472C218-0585-48B1-B2C0-D827D07E4054}"/>
              </a:ext>
            </a:extLst>
          </p:cNvPr>
          <p:cNvCxnSpPr>
            <a:cxnSpLocks/>
            <a:stCxn id="41" idx="0"/>
          </p:cNvCxnSpPr>
          <p:nvPr/>
        </p:nvCxnSpPr>
        <p:spPr>
          <a:xfrm rot="5400000" flipH="1" flipV="1">
            <a:off x="10652027" y="-3550543"/>
            <a:ext cx="990598" cy="12549389"/>
          </a:xfrm>
          <a:prstGeom prst="bentConnector2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940DBA-A30B-483C-9CDB-848DD7328EB2}"/>
              </a:ext>
            </a:extLst>
          </p:cNvPr>
          <p:cNvCxnSpPr/>
          <p:nvPr/>
        </p:nvCxnSpPr>
        <p:spPr>
          <a:xfrm flipV="1">
            <a:off x="4872631" y="3514726"/>
            <a:ext cx="0" cy="73025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AA1AA7-B1C9-4F5D-ADF3-89FA74C41830}"/>
              </a:ext>
            </a:extLst>
          </p:cNvPr>
          <p:cNvCxnSpPr/>
          <p:nvPr/>
        </p:nvCxnSpPr>
        <p:spPr>
          <a:xfrm flipV="1">
            <a:off x="13423306" y="3514725"/>
            <a:ext cx="0" cy="73025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992B24-EC3B-4B3D-9146-CF35D798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52FEC3-5AF3-4F85-AF1F-B8F7F25491ED}"/>
              </a:ext>
            </a:extLst>
          </p:cNvPr>
          <p:cNvSpPr txBox="1"/>
          <p:nvPr/>
        </p:nvSpPr>
        <p:spPr>
          <a:xfrm>
            <a:off x="735607" y="3219450"/>
            <a:ext cx="8274049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8532095-169F-4859-8649-B85BC7E4FE70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5400000" flipH="1" flipV="1">
            <a:off x="4872631" y="2690617"/>
            <a:ext cx="12700" cy="5420116"/>
          </a:xfrm>
          <a:prstGeom prst="bentConnector3">
            <a:avLst>
              <a:gd name="adj1" fmla="val 5300000"/>
            </a:avLst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2B2743-DDEC-4BB3-ABE5-16C53A73DDB1}"/>
              </a:ext>
            </a:extLst>
          </p:cNvPr>
          <p:cNvSpPr txBox="1"/>
          <p:nvPr/>
        </p:nvSpPr>
        <p:spPr>
          <a:xfrm>
            <a:off x="1012233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67D8E-106A-4393-9552-4C3950A68413}"/>
              </a:ext>
            </a:extLst>
          </p:cNvPr>
          <p:cNvSpPr txBox="1"/>
          <p:nvPr/>
        </p:nvSpPr>
        <p:spPr>
          <a:xfrm>
            <a:off x="3722291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97F4E-D498-4ED8-BC66-459C84CDE4CF}"/>
              </a:ext>
            </a:extLst>
          </p:cNvPr>
          <p:cNvSpPr txBox="1"/>
          <p:nvPr/>
        </p:nvSpPr>
        <p:spPr>
          <a:xfrm>
            <a:off x="6432349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C5108-FA1E-4479-8F0B-49D5014D2439}"/>
              </a:ext>
            </a:extLst>
          </p:cNvPr>
          <p:cNvSpPr txBox="1"/>
          <p:nvPr/>
        </p:nvSpPr>
        <p:spPr>
          <a:xfrm>
            <a:off x="9286282" y="3219450"/>
            <a:ext cx="8274049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95B0C12-290C-42EC-BDCA-3737C8B8B4EE}"/>
              </a:ext>
            </a:extLst>
          </p:cNvPr>
          <p:cNvCxnSpPr>
            <a:cxnSpLocks/>
            <a:stCxn id="33" idx="0"/>
            <a:endCxn id="35" idx="0"/>
          </p:cNvCxnSpPr>
          <p:nvPr/>
        </p:nvCxnSpPr>
        <p:spPr>
          <a:xfrm rot="5400000" flipH="1" flipV="1">
            <a:off x="13423306" y="2690617"/>
            <a:ext cx="12700" cy="5420116"/>
          </a:xfrm>
          <a:prstGeom prst="bentConnector3">
            <a:avLst>
              <a:gd name="adj1" fmla="val 5300000"/>
            </a:avLst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0FA059-B697-4494-89DC-FE8068FABFE8}"/>
              </a:ext>
            </a:extLst>
          </p:cNvPr>
          <p:cNvSpPr txBox="1"/>
          <p:nvPr/>
        </p:nvSpPr>
        <p:spPr>
          <a:xfrm>
            <a:off x="9562908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F6137D-00EA-4564-98FB-9A51153A9161}"/>
              </a:ext>
            </a:extLst>
          </p:cNvPr>
          <p:cNvSpPr txBox="1"/>
          <p:nvPr/>
        </p:nvSpPr>
        <p:spPr>
          <a:xfrm>
            <a:off x="12272966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7A8FEF-5BC7-4CE9-98D9-B1878A656D82}"/>
              </a:ext>
            </a:extLst>
          </p:cNvPr>
          <p:cNvSpPr txBox="1"/>
          <p:nvPr/>
        </p:nvSpPr>
        <p:spPr>
          <a:xfrm>
            <a:off x="14983024" y="5400675"/>
            <a:ext cx="2300680" cy="16192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F18800"/>
                </a:solidFill>
              </a:rPr>
              <a:t>Container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CD8FE88-50B7-4C86-AA81-C4E7F24AA6FF}"/>
              </a:ext>
            </a:extLst>
          </p:cNvPr>
          <p:cNvCxnSpPr>
            <a:cxnSpLocks/>
            <a:stCxn id="7" idx="0"/>
            <a:endCxn id="34" idx="0"/>
          </p:cNvCxnSpPr>
          <p:nvPr/>
        </p:nvCxnSpPr>
        <p:spPr>
          <a:xfrm rot="5400000" flipH="1" flipV="1">
            <a:off x="9147968" y="1125338"/>
            <a:ext cx="12700" cy="8550675"/>
          </a:xfrm>
          <a:prstGeom prst="bentConnector3">
            <a:avLst>
              <a:gd name="adj1" fmla="val 5350000"/>
            </a:avLst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12D1EAE-3739-43EF-AA60-6D2ECEFB63A8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4933714" y="731145"/>
            <a:ext cx="977899" cy="3998712"/>
          </a:xfrm>
          <a:prstGeom prst="bentConnector2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472C218-0585-48B1-B2C0-D827D07E4054}"/>
              </a:ext>
            </a:extLst>
          </p:cNvPr>
          <p:cNvCxnSpPr>
            <a:cxnSpLocks/>
            <a:stCxn id="41" idx="0"/>
          </p:cNvCxnSpPr>
          <p:nvPr/>
        </p:nvCxnSpPr>
        <p:spPr>
          <a:xfrm rot="5400000" flipH="1" flipV="1">
            <a:off x="10652027" y="-3550543"/>
            <a:ext cx="990598" cy="12549389"/>
          </a:xfrm>
          <a:prstGeom prst="bentConnector2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940DBA-A30B-483C-9CDB-848DD7328EB2}"/>
              </a:ext>
            </a:extLst>
          </p:cNvPr>
          <p:cNvCxnSpPr/>
          <p:nvPr/>
        </p:nvCxnSpPr>
        <p:spPr>
          <a:xfrm flipV="1">
            <a:off x="4872631" y="3514726"/>
            <a:ext cx="0" cy="73025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AA1AA7-B1C9-4F5D-ADF3-89FA74C41830}"/>
              </a:ext>
            </a:extLst>
          </p:cNvPr>
          <p:cNvCxnSpPr/>
          <p:nvPr/>
        </p:nvCxnSpPr>
        <p:spPr>
          <a:xfrm flipV="1">
            <a:off x="13423306" y="3514725"/>
            <a:ext cx="0" cy="73025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7DF69B-7FF4-47D7-AD27-EC93CABAD547}"/>
              </a:ext>
            </a:extLst>
          </p:cNvPr>
          <p:cNvCxnSpPr/>
          <p:nvPr/>
        </p:nvCxnSpPr>
        <p:spPr>
          <a:xfrm>
            <a:off x="1927623" y="5092700"/>
            <a:ext cx="482600" cy="0"/>
          </a:xfrm>
          <a:prstGeom prst="line">
            <a:avLst/>
          </a:prstGeom>
          <a:ln w="76200">
            <a:solidFill>
              <a:srgbClr val="A2BB0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D8EB5A-FF1C-46BE-BE4D-1B36134558F1}"/>
              </a:ext>
            </a:extLst>
          </p:cNvPr>
          <p:cNvCxnSpPr/>
          <p:nvPr/>
        </p:nvCxnSpPr>
        <p:spPr>
          <a:xfrm>
            <a:off x="4631331" y="5092700"/>
            <a:ext cx="482600" cy="0"/>
          </a:xfrm>
          <a:prstGeom prst="line">
            <a:avLst/>
          </a:prstGeom>
          <a:ln w="76200">
            <a:solidFill>
              <a:srgbClr val="A2BB0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D297B2-AD11-466A-95D4-541A692FCC9A}"/>
              </a:ext>
            </a:extLst>
          </p:cNvPr>
          <p:cNvCxnSpPr/>
          <p:nvPr/>
        </p:nvCxnSpPr>
        <p:spPr>
          <a:xfrm>
            <a:off x="7347739" y="5092700"/>
            <a:ext cx="482600" cy="0"/>
          </a:xfrm>
          <a:prstGeom prst="line">
            <a:avLst/>
          </a:prstGeom>
          <a:ln w="76200">
            <a:solidFill>
              <a:srgbClr val="A2BB0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58C5C0-6615-47E2-88D1-829C33606146}"/>
              </a:ext>
            </a:extLst>
          </p:cNvPr>
          <p:cNvCxnSpPr/>
          <p:nvPr/>
        </p:nvCxnSpPr>
        <p:spPr>
          <a:xfrm>
            <a:off x="10484648" y="5086350"/>
            <a:ext cx="482600" cy="0"/>
          </a:xfrm>
          <a:prstGeom prst="line">
            <a:avLst/>
          </a:prstGeom>
          <a:ln w="76200">
            <a:solidFill>
              <a:srgbClr val="A2BB0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EB0464-AA45-454C-909E-292824CBA3A4}"/>
              </a:ext>
            </a:extLst>
          </p:cNvPr>
          <p:cNvCxnSpPr/>
          <p:nvPr/>
        </p:nvCxnSpPr>
        <p:spPr>
          <a:xfrm>
            <a:off x="13188356" y="5086350"/>
            <a:ext cx="482600" cy="0"/>
          </a:xfrm>
          <a:prstGeom prst="line">
            <a:avLst/>
          </a:prstGeom>
          <a:ln w="76200">
            <a:solidFill>
              <a:srgbClr val="A2BB0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33E631F-DD77-42B5-903D-35628F1C9F9E}"/>
              </a:ext>
            </a:extLst>
          </p:cNvPr>
          <p:cNvCxnSpPr/>
          <p:nvPr/>
        </p:nvCxnSpPr>
        <p:spPr>
          <a:xfrm>
            <a:off x="15904764" y="5086350"/>
            <a:ext cx="482600" cy="0"/>
          </a:xfrm>
          <a:prstGeom prst="line">
            <a:avLst/>
          </a:prstGeom>
          <a:ln w="76200">
            <a:solidFill>
              <a:srgbClr val="A2BB0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391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de-AT" sz="2800" dirty="0"/>
              <a:t>Container Images</a:t>
            </a:r>
          </a:p>
          <a:p>
            <a:pPr>
              <a:lnSpc>
                <a:spcPct val="200000"/>
              </a:lnSpc>
            </a:pPr>
            <a:r>
              <a:rPr lang="de-AT" sz="2800" dirty="0"/>
              <a:t>The Container Lifecycle</a:t>
            </a:r>
          </a:p>
          <a:p>
            <a:pPr>
              <a:lnSpc>
                <a:spcPct val="200000"/>
              </a:lnSpc>
            </a:pPr>
            <a:r>
              <a:rPr lang="de-AT" sz="2800" dirty="0"/>
              <a:t>Orchestration (Swarm, Kubernetes, etc)</a:t>
            </a:r>
          </a:p>
          <a:p>
            <a:pPr>
              <a:lnSpc>
                <a:spcPct val="200000"/>
              </a:lnSpc>
            </a:pPr>
            <a:r>
              <a:rPr lang="de-AT" sz="2800" dirty="0"/>
              <a:t>Container Networking</a:t>
            </a:r>
          </a:p>
          <a:p>
            <a:pPr>
              <a:lnSpc>
                <a:spcPct val="200000"/>
              </a:lnSpc>
            </a:pPr>
            <a:r>
              <a:rPr lang="de-AT" sz="2800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20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009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</a:rPr>
              <a:t>Source: </a:t>
            </a:r>
            <a:r>
              <a:rPr lang="en-US" sz="1400" dirty="0" err="1">
                <a:solidFill>
                  <a:srgbClr val="404040"/>
                </a:solidFill>
              </a:rPr>
              <a:t>Unsplash</a:t>
            </a:r>
            <a:r>
              <a:rPr lang="en-US" sz="1400" dirty="0">
                <a:solidFill>
                  <a:srgbClr val="404040"/>
                </a:solidFill>
              </a:rPr>
              <a:t>/Zoltan </a:t>
            </a:r>
            <a:r>
              <a:rPr lang="en-US" sz="1400" dirty="0" err="1">
                <a:solidFill>
                  <a:srgbClr val="404040"/>
                </a:solidFill>
              </a:rPr>
              <a:t>Tasi</a:t>
            </a:r>
            <a:r>
              <a:rPr lang="en-US" sz="1400" dirty="0">
                <a:solidFill>
                  <a:srgbClr val="404040"/>
                </a:solidFill>
              </a:rPr>
              <a:t> under </a:t>
            </a:r>
            <a:r>
              <a:rPr lang="en-US" sz="1400" dirty="0" err="1">
                <a:solidFill>
                  <a:srgbClr val="404040"/>
                </a:solidFill>
              </a:rPr>
              <a:t>Unsplash</a:t>
            </a:r>
            <a:r>
              <a:rPr lang="en-US" sz="1400" dirty="0">
                <a:solidFill>
                  <a:srgbClr val="404040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504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9FF1B9-4DA9-4D73-9012-C3261B33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853B9-CDE6-426E-977F-6A014A16DD66}"/>
              </a:ext>
            </a:extLst>
          </p:cNvPr>
          <p:cNvSpPr txBox="1"/>
          <p:nvPr/>
        </p:nvSpPr>
        <p:spPr>
          <a:xfrm>
            <a:off x="6414294" y="2068512"/>
            <a:ext cx="5467350" cy="6153150"/>
          </a:xfrm>
          <a:prstGeom prst="rect">
            <a:avLst/>
          </a:prstGeom>
          <a:noFill/>
          <a:ln>
            <a:solidFill>
              <a:srgbClr val="005596"/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F4F27-06FD-4478-8FF0-35FB92BC7749}"/>
              </a:ext>
            </a:extLst>
          </p:cNvPr>
          <p:cNvSpPr txBox="1"/>
          <p:nvPr/>
        </p:nvSpPr>
        <p:spPr>
          <a:xfrm>
            <a:off x="6598444" y="2646362"/>
            <a:ext cx="5104606" cy="5394325"/>
          </a:xfrm>
          <a:prstGeom prst="rect">
            <a:avLst/>
          </a:prstGeom>
          <a:noFill/>
          <a:ln>
            <a:solidFill>
              <a:srgbClr val="005596"/>
            </a:solidFill>
            <a:prstDash val="solid"/>
          </a:ln>
        </p:spPr>
        <p:txBody>
          <a:bodyPr wrap="square" rtlCol="0">
            <a:noAutofit/>
          </a:bodyPr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5143A-2319-4526-BDD2-36C96A47D46F}"/>
              </a:ext>
            </a:extLst>
          </p:cNvPr>
          <p:cNvSpPr txBox="1"/>
          <p:nvPr/>
        </p:nvSpPr>
        <p:spPr>
          <a:xfrm>
            <a:off x="6777038" y="3224213"/>
            <a:ext cx="4767262" cy="4616450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FC801-F1C4-4C1F-BD76-4534A37C8475}"/>
              </a:ext>
            </a:extLst>
          </p:cNvPr>
          <p:cNvSpPr txBox="1"/>
          <p:nvPr/>
        </p:nvSpPr>
        <p:spPr>
          <a:xfrm>
            <a:off x="6902451" y="3756024"/>
            <a:ext cx="2245518" cy="3963988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5F60A-2B8B-4CAC-9591-4B56C488F375}"/>
              </a:ext>
            </a:extLst>
          </p:cNvPr>
          <p:cNvSpPr txBox="1"/>
          <p:nvPr/>
        </p:nvSpPr>
        <p:spPr>
          <a:xfrm>
            <a:off x="9186320" y="3756024"/>
            <a:ext cx="2245518" cy="3963988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799217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9FF1B9-4DA9-4D73-9012-C3261B33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F4F27-06FD-4478-8FF0-35FB92BC7749}"/>
              </a:ext>
            </a:extLst>
          </p:cNvPr>
          <p:cNvSpPr txBox="1"/>
          <p:nvPr/>
        </p:nvSpPr>
        <p:spPr>
          <a:xfrm>
            <a:off x="1569244" y="2646362"/>
            <a:ext cx="15157450" cy="5394325"/>
          </a:xfrm>
          <a:prstGeom prst="rect">
            <a:avLst/>
          </a:prstGeom>
          <a:noFill/>
          <a:ln>
            <a:solidFill>
              <a:srgbClr val="005596"/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5143A-2319-4526-BDD2-36C96A47D46F}"/>
              </a:ext>
            </a:extLst>
          </p:cNvPr>
          <p:cNvSpPr txBox="1"/>
          <p:nvPr/>
        </p:nvSpPr>
        <p:spPr>
          <a:xfrm>
            <a:off x="1780382" y="3236913"/>
            <a:ext cx="4767262" cy="4616450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 id=1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FC801-F1C4-4C1F-BD76-4534A37C8475}"/>
              </a:ext>
            </a:extLst>
          </p:cNvPr>
          <p:cNvSpPr txBox="1"/>
          <p:nvPr/>
        </p:nvSpPr>
        <p:spPr>
          <a:xfrm>
            <a:off x="1905795" y="3768724"/>
            <a:ext cx="2245518" cy="3963988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5F60A-2B8B-4CAC-9591-4B56C488F375}"/>
              </a:ext>
            </a:extLst>
          </p:cNvPr>
          <p:cNvSpPr txBox="1"/>
          <p:nvPr/>
        </p:nvSpPr>
        <p:spPr>
          <a:xfrm>
            <a:off x="4189664" y="3768724"/>
            <a:ext cx="2245518" cy="3963988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E1049-8384-4E5D-B07E-B4D3B0C359C1}"/>
              </a:ext>
            </a:extLst>
          </p:cNvPr>
          <p:cNvSpPr txBox="1"/>
          <p:nvPr/>
        </p:nvSpPr>
        <p:spPr>
          <a:xfrm>
            <a:off x="6765132" y="3236913"/>
            <a:ext cx="4767262" cy="4616450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 id=2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2055F-0C2E-43DA-8C83-7B17C535A017}"/>
              </a:ext>
            </a:extLst>
          </p:cNvPr>
          <p:cNvSpPr txBox="1"/>
          <p:nvPr/>
        </p:nvSpPr>
        <p:spPr>
          <a:xfrm>
            <a:off x="6890545" y="3768724"/>
            <a:ext cx="2245518" cy="3963988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3ADD-E53F-4A34-97B8-709F31AA7F4B}"/>
              </a:ext>
            </a:extLst>
          </p:cNvPr>
          <p:cNvSpPr txBox="1"/>
          <p:nvPr/>
        </p:nvSpPr>
        <p:spPr>
          <a:xfrm>
            <a:off x="9174414" y="3768724"/>
            <a:ext cx="2245518" cy="3963988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43A32-AD44-4978-B5CE-5737E52835DC}"/>
              </a:ext>
            </a:extLst>
          </p:cNvPr>
          <p:cNvSpPr txBox="1"/>
          <p:nvPr/>
        </p:nvSpPr>
        <p:spPr>
          <a:xfrm>
            <a:off x="11749882" y="3236913"/>
            <a:ext cx="4767262" cy="4616450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 id=3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026C02-6972-4D94-9B15-9327280F71BA}"/>
              </a:ext>
            </a:extLst>
          </p:cNvPr>
          <p:cNvSpPr txBox="1"/>
          <p:nvPr/>
        </p:nvSpPr>
        <p:spPr>
          <a:xfrm>
            <a:off x="11875295" y="3768724"/>
            <a:ext cx="2245518" cy="3963988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694A4E-FD9B-4831-A109-58AA417DF71C}"/>
              </a:ext>
            </a:extLst>
          </p:cNvPr>
          <p:cNvSpPr txBox="1"/>
          <p:nvPr/>
        </p:nvSpPr>
        <p:spPr>
          <a:xfrm>
            <a:off x="14159164" y="3768724"/>
            <a:ext cx="2245518" cy="3963988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54981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CADACA-487A-4271-87FF-4C5E01DEC774}"/>
              </a:ext>
            </a:extLst>
          </p:cNvPr>
          <p:cNvSpPr txBox="1"/>
          <p:nvPr/>
        </p:nvSpPr>
        <p:spPr>
          <a:xfrm>
            <a:off x="515590" y="3219450"/>
            <a:ext cx="5411193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E3862-2663-4875-AA47-406926BCFF6D}"/>
              </a:ext>
            </a:extLst>
          </p:cNvPr>
          <p:cNvSpPr txBox="1"/>
          <p:nvPr/>
        </p:nvSpPr>
        <p:spPr>
          <a:xfrm>
            <a:off x="6442373" y="3219450"/>
            <a:ext cx="5411193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CE793-91D5-47C6-81CC-4F7932DD516B}"/>
              </a:ext>
            </a:extLst>
          </p:cNvPr>
          <p:cNvSpPr txBox="1"/>
          <p:nvPr/>
        </p:nvSpPr>
        <p:spPr>
          <a:xfrm>
            <a:off x="12369156" y="3219450"/>
            <a:ext cx="5411193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DB79E-921B-4650-9527-46B70FB75191}"/>
              </a:ext>
            </a:extLst>
          </p:cNvPr>
          <p:cNvSpPr txBox="1"/>
          <p:nvPr/>
        </p:nvSpPr>
        <p:spPr>
          <a:xfrm>
            <a:off x="298450" y="2673350"/>
            <a:ext cx="15125700" cy="2806700"/>
          </a:xfrm>
          <a:prstGeom prst="rect">
            <a:avLst/>
          </a:prstGeom>
          <a:noFill/>
          <a:ln w="76200" cap="rnd">
            <a:solidFill>
              <a:srgbClr val="F18800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err="1"/>
              <a:t>DaemonSet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9FF1B9-4DA9-4D73-9012-C3261B33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DaemonSet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C165E1-E13F-406E-AB1D-FC7039D3965E}"/>
              </a:ext>
            </a:extLst>
          </p:cNvPr>
          <p:cNvGrpSpPr/>
          <p:nvPr/>
        </p:nvGrpSpPr>
        <p:grpSpPr>
          <a:xfrm>
            <a:off x="720065" y="3374401"/>
            <a:ext cx="2645435" cy="1826249"/>
            <a:chOff x="720065" y="3476001"/>
            <a:chExt cx="2645435" cy="18262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7127D1-D469-4B1B-81F5-335244EC3C0C}"/>
                </a:ext>
              </a:extLst>
            </p:cNvPr>
            <p:cNvSpPr txBox="1"/>
            <p:nvPr/>
          </p:nvSpPr>
          <p:spPr>
            <a:xfrm>
              <a:off x="720065" y="3476001"/>
              <a:ext cx="2645435" cy="1826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>
                  <a:solidFill>
                    <a:srgbClr val="404040"/>
                  </a:solidFill>
                </a:rPr>
                <a:t>Pod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52E725-ACFE-4851-A79B-121467267911}"/>
                </a:ext>
              </a:extLst>
            </p:cNvPr>
            <p:cNvSpPr txBox="1"/>
            <p:nvPr/>
          </p:nvSpPr>
          <p:spPr>
            <a:xfrm>
              <a:off x="844100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20184B-626E-432C-93EA-94AEC08DAFB2}"/>
                </a:ext>
              </a:extLst>
            </p:cNvPr>
            <p:cNvSpPr txBox="1"/>
            <p:nvPr/>
          </p:nvSpPr>
          <p:spPr>
            <a:xfrm>
              <a:off x="2071386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524694-294F-4F94-8D75-A95DD5F9B10E}"/>
              </a:ext>
            </a:extLst>
          </p:cNvPr>
          <p:cNvGrpSpPr/>
          <p:nvPr/>
        </p:nvGrpSpPr>
        <p:grpSpPr>
          <a:xfrm>
            <a:off x="6594066" y="3374400"/>
            <a:ext cx="2645435" cy="1826249"/>
            <a:chOff x="720065" y="3476001"/>
            <a:chExt cx="2645435" cy="18262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F8EE45-41BA-4010-83F2-8B2441DB7399}"/>
                </a:ext>
              </a:extLst>
            </p:cNvPr>
            <p:cNvSpPr txBox="1"/>
            <p:nvPr/>
          </p:nvSpPr>
          <p:spPr>
            <a:xfrm>
              <a:off x="720065" y="3476001"/>
              <a:ext cx="2645435" cy="1826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>
                  <a:solidFill>
                    <a:srgbClr val="404040"/>
                  </a:solidFill>
                </a:rPr>
                <a:t>Pod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9D6868-4FB0-4FF2-8AB4-F78B23151800}"/>
                </a:ext>
              </a:extLst>
            </p:cNvPr>
            <p:cNvSpPr txBox="1"/>
            <p:nvPr/>
          </p:nvSpPr>
          <p:spPr>
            <a:xfrm>
              <a:off x="844100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F778CF-FF16-4657-A327-60500C9F9578}"/>
                </a:ext>
              </a:extLst>
            </p:cNvPr>
            <p:cNvSpPr txBox="1"/>
            <p:nvPr/>
          </p:nvSpPr>
          <p:spPr>
            <a:xfrm>
              <a:off x="2071386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796B06-643C-4A92-80CF-377769947125}"/>
              </a:ext>
            </a:extLst>
          </p:cNvPr>
          <p:cNvGrpSpPr/>
          <p:nvPr/>
        </p:nvGrpSpPr>
        <p:grpSpPr>
          <a:xfrm>
            <a:off x="12505916" y="3374400"/>
            <a:ext cx="2645435" cy="1826249"/>
            <a:chOff x="720065" y="3476001"/>
            <a:chExt cx="2645435" cy="182624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79BE81-689F-464B-AF8F-826C0975AE55}"/>
                </a:ext>
              </a:extLst>
            </p:cNvPr>
            <p:cNvSpPr txBox="1"/>
            <p:nvPr/>
          </p:nvSpPr>
          <p:spPr>
            <a:xfrm>
              <a:off x="720065" y="3476001"/>
              <a:ext cx="2645435" cy="1826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>
                  <a:solidFill>
                    <a:srgbClr val="404040"/>
                  </a:solidFill>
                </a:rPr>
                <a:t>Pod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699E4F-CFEC-4267-9258-3B2C0DEE4BC9}"/>
                </a:ext>
              </a:extLst>
            </p:cNvPr>
            <p:cNvSpPr txBox="1"/>
            <p:nvPr/>
          </p:nvSpPr>
          <p:spPr>
            <a:xfrm>
              <a:off x="844100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07E839-327F-4BA0-BEA5-1FC9DB64749E}"/>
                </a:ext>
              </a:extLst>
            </p:cNvPr>
            <p:cNvSpPr txBox="1"/>
            <p:nvPr/>
          </p:nvSpPr>
          <p:spPr>
            <a:xfrm>
              <a:off x="2071386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011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9FF1B9-4DA9-4D73-9012-C3261B33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5143A-2319-4526-BDD2-36C96A47D46F}"/>
              </a:ext>
            </a:extLst>
          </p:cNvPr>
          <p:cNvSpPr txBox="1"/>
          <p:nvPr/>
        </p:nvSpPr>
        <p:spPr>
          <a:xfrm>
            <a:off x="6751513" y="2482822"/>
            <a:ext cx="4767262" cy="2935287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FC801-F1C4-4C1F-BD76-4534A37C8475}"/>
              </a:ext>
            </a:extLst>
          </p:cNvPr>
          <p:cNvSpPr txBox="1"/>
          <p:nvPr/>
        </p:nvSpPr>
        <p:spPr>
          <a:xfrm>
            <a:off x="6876926" y="3014634"/>
            <a:ext cx="2245518" cy="226377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5F60A-2B8B-4CAC-9591-4B56C488F375}"/>
              </a:ext>
            </a:extLst>
          </p:cNvPr>
          <p:cNvSpPr txBox="1"/>
          <p:nvPr/>
        </p:nvSpPr>
        <p:spPr>
          <a:xfrm>
            <a:off x="9160795" y="3014634"/>
            <a:ext cx="2245518" cy="226377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1D194-8DD0-45A5-95F2-5FDA6D8B718D}"/>
              </a:ext>
            </a:extLst>
          </p:cNvPr>
          <p:cNvSpPr txBox="1"/>
          <p:nvPr/>
        </p:nvSpPr>
        <p:spPr>
          <a:xfrm>
            <a:off x="6777164" y="5543522"/>
            <a:ext cx="4767262" cy="701731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PersistentVolumeClaim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3C086-5965-46CE-B4A1-41B9BB1C8D45}"/>
              </a:ext>
            </a:extLst>
          </p:cNvPr>
          <p:cNvSpPr txBox="1"/>
          <p:nvPr/>
        </p:nvSpPr>
        <p:spPr>
          <a:xfrm>
            <a:off x="6777164" y="7105622"/>
            <a:ext cx="4767262" cy="701731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PersistentVolume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5B6D11-43D2-4043-8C7E-8C25A13684D0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9160795" y="6245253"/>
            <a:ext cx="0" cy="860369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421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9FF1B9-4DA9-4D73-9012-C3261B33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45EF7C-AB37-4AEC-A07B-52E6D4355153}"/>
              </a:ext>
            </a:extLst>
          </p:cNvPr>
          <p:cNvGrpSpPr/>
          <p:nvPr/>
        </p:nvGrpSpPr>
        <p:grpSpPr>
          <a:xfrm>
            <a:off x="3414713" y="2286542"/>
            <a:ext cx="11466512" cy="5717090"/>
            <a:chOff x="3411538" y="2328360"/>
            <a:chExt cx="11466512" cy="571709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2D4514-A4E1-4CFD-9353-45F44BFAB09C}"/>
                </a:ext>
              </a:extLst>
            </p:cNvPr>
            <p:cNvCxnSpPr>
              <a:stCxn id="21" idx="2"/>
              <a:endCxn id="15" idx="0"/>
            </p:cNvCxnSpPr>
            <p:nvPr/>
          </p:nvCxnSpPr>
          <p:spPr>
            <a:xfrm flipH="1">
              <a:off x="5801394" y="3141160"/>
              <a:ext cx="3343400" cy="859340"/>
            </a:xfrm>
            <a:prstGeom prst="straightConnector1">
              <a:avLst/>
            </a:prstGeom>
            <a:ln w="762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09395E-A633-48AC-BE1A-961B479AE386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>
              <a:off x="9144794" y="3141160"/>
              <a:ext cx="3349625" cy="859340"/>
            </a:xfrm>
            <a:prstGeom prst="straightConnector1">
              <a:avLst/>
            </a:prstGeom>
            <a:ln w="762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A5143A-2319-4526-BDD2-36C96A47D46F}"/>
                </a:ext>
              </a:extLst>
            </p:cNvPr>
            <p:cNvSpPr txBox="1"/>
            <p:nvPr/>
          </p:nvSpPr>
          <p:spPr>
            <a:xfrm>
              <a:off x="3417888" y="4864072"/>
              <a:ext cx="4767262" cy="3181378"/>
            </a:xfrm>
            <a:prstGeom prst="rect">
              <a:avLst/>
            </a:prstGeom>
            <a:solidFill>
              <a:srgbClr val="005596"/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Pod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app=</a:t>
              </a:r>
              <a:r>
                <a:rPr lang="en-US" sz="1800" dirty="0" err="1">
                  <a:solidFill>
                    <a:schemeClr val="bg1"/>
                  </a:solidFill>
                </a:rPr>
                <a:t>nginx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DFC801-F1C4-4C1F-BD76-4534A37C8475}"/>
                </a:ext>
              </a:extLst>
            </p:cNvPr>
            <p:cNvSpPr txBox="1"/>
            <p:nvPr/>
          </p:nvSpPr>
          <p:spPr>
            <a:xfrm>
              <a:off x="3549651" y="5660996"/>
              <a:ext cx="2245518" cy="2263776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/>
                <a:t>Container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65F60A-2B8B-4CAC-9591-4B56C488F375}"/>
                </a:ext>
              </a:extLst>
            </p:cNvPr>
            <p:cNvSpPr txBox="1"/>
            <p:nvPr/>
          </p:nvSpPr>
          <p:spPr>
            <a:xfrm>
              <a:off x="5833520" y="5660996"/>
              <a:ext cx="2245518" cy="2263776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/>
                <a:t>Container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6EA5BF-40B4-432A-A62F-9FBFDB405E98}"/>
                </a:ext>
              </a:extLst>
            </p:cNvPr>
            <p:cNvSpPr txBox="1"/>
            <p:nvPr/>
          </p:nvSpPr>
          <p:spPr>
            <a:xfrm>
              <a:off x="10110788" y="4864072"/>
              <a:ext cx="4767262" cy="3181378"/>
            </a:xfrm>
            <a:prstGeom prst="rect">
              <a:avLst/>
            </a:prstGeom>
            <a:solidFill>
              <a:srgbClr val="005596"/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Pod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app=</a:t>
              </a:r>
              <a:r>
                <a:rPr lang="en-US" sz="1800" dirty="0" err="1">
                  <a:solidFill>
                    <a:schemeClr val="bg1"/>
                  </a:solidFill>
                </a:rPr>
                <a:t>nginx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F8294D-9468-43FD-BF8E-BD3BC46556BE}"/>
                </a:ext>
              </a:extLst>
            </p:cNvPr>
            <p:cNvSpPr txBox="1"/>
            <p:nvPr/>
          </p:nvSpPr>
          <p:spPr>
            <a:xfrm>
              <a:off x="10242551" y="5660996"/>
              <a:ext cx="2245518" cy="2263776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/>
                <a:t>Container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C3D516-588A-4241-B523-065787AD8E97}"/>
                </a:ext>
              </a:extLst>
            </p:cNvPr>
            <p:cNvSpPr txBox="1"/>
            <p:nvPr/>
          </p:nvSpPr>
          <p:spPr>
            <a:xfrm>
              <a:off x="12526420" y="5660996"/>
              <a:ext cx="2245518" cy="2263776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/>
                <a:t>Container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91AEB6-2645-42EC-926A-92FB815A13A8}"/>
                </a:ext>
              </a:extLst>
            </p:cNvPr>
            <p:cNvSpPr txBox="1"/>
            <p:nvPr/>
          </p:nvSpPr>
          <p:spPr>
            <a:xfrm>
              <a:off x="3417763" y="4000500"/>
              <a:ext cx="4767262" cy="812800"/>
            </a:xfrm>
            <a:prstGeom prst="rect">
              <a:avLst/>
            </a:prstGeom>
            <a:solidFill>
              <a:srgbClr val="005596"/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Endpoint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app=</a:t>
              </a:r>
              <a:r>
                <a:rPr lang="en-US" sz="1800" dirty="0" err="1">
                  <a:solidFill>
                    <a:schemeClr val="bg1"/>
                  </a:solidFill>
                </a:rPr>
                <a:t>nginx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9AE537-2AEF-4F66-BF2F-A8D223AB2E7A}"/>
                </a:ext>
              </a:extLst>
            </p:cNvPr>
            <p:cNvSpPr txBox="1"/>
            <p:nvPr/>
          </p:nvSpPr>
          <p:spPr>
            <a:xfrm>
              <a:off x="10110788" y="4000500"/>
              <a:ext cx="4767262" cy="812800"/>
            </a:xfrm>
            <a:prstGeom prst="rect">
              <a:avLst/>
            </a:prstGeom>
            <a:solidFill>
              <a:srgbClr val="005596"/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Endpoint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app=</a:t>
              </a:r>
              <a:r>
                <a:rPr lang="en-US" sz="1800" dirty="0" err="1">
                  <a:solidFill>
                    <a:schemeClr val="bg1"/>
                  </a:solidFill>
                </a:rPr>
                <a:t>nginx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8C3EC0-2E6B-4058-BCE6-A5FE51548C87}"/>
                </a:ext>
              </a:extLst>
            </p:cNvPr>
            <p:cNvSpPr txBox="1"/>
            <p:nvPr/>
          </p:nvSpPr>
          <p:spPr>
            <a:xfrm>
              <a:off x="3411538" y="2328360"/>
              <a:ext cx="11466512" cy="812800"/>
            </a:xfrm>
            <a:prstGeom prst="rect">
              <a:avLst/>
            </a:prstGeom>
            <a:solidFill>
              <a:srgbClr val="005596"/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Service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app=</a:t>
              </a:r>
              <a:r>
                <a:rPr lang="en-US" sz="1800" dirty="0" err="1">
                  <a:solidFill>
                    <a:schemeClr val="bg1"/>
                  </a:solidFill>
                </a:rPr>
                <a:t>nginx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082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9FF1B9-4DA9-4D73-9012-C3261B33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5AF1C-BBED-4B1E-9F4F-5FD74E82A7EA}"/>
              </a:ext>
            </a:extLst>
          </p:cNvPr>
          <p:cNvSpPr txBox="1"/>
          <p:nvPr/>
        </p:nvSpPr>
        <p:spPr>
          <a:xfrm>
            <a:off x="515590" y="4451350"/>
            <a:ext cx="5411193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BAD6D-8DE1-4B8B-9568-95ADC5FEFBE4}"/>
              </a:ext>
            </a:extLst>
          </p:cNvPr>
          <p:cNvSpPr txBox="1"/>
          <p:nvPr/>
        </p:nvSpPr>
        <p:spPr>
          <a:xfrm>
            <a:off x="6442373" y="4451350"/>
            <a:ext cx="5411193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BD0F3-5F1C-4DF8-A6E2-216C9C5039F5}"/>
              </a:ext>
            </a:extLst>
          </p:cNvPr>
          <p:cNvSpPr txBox="1"/>
          <p:nvPr/>
        </p:nvSpPr>
        <p:spPr>
          <a:xfrm>
            <a:off x="12369156" y="4451350"/>
            <a:ext cx="5411193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CDAD34-6530-4127-98C1-C7170D2F623A}"/>
              </a:ext>
            </a:extLst>
          </p:cNvPr>
          <p:cNvGrpSpPr/>
          <p:nvPr/>
        </p:nvGrpSpPr>
        <p:grpSpPr>
          <a:xfrm>
            <a:off x="720065" y="4606301"/>
            <a:ext cx="2645435" cy="1826249"/>
            <a:chOff x="720065" y="3476001"/>
            <a:chExt cx="2645435" cy="18262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39BB1E-1D0A-467C-BF4B-487C09D034AB}"/>
                </a:ext>
              </a:extLst>
            </p:cNvPr>
            <p:cNvSpPr txBox="1"/>
            <p:nvPr/>
          </p:nvSpPr>
          <p:spPr>
            <a:xfrm>
              <a:off x="720065" y="3476001"/>
              <a:ext cx="2645435" cy="1826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>
                  <a:solidFill>
                    <a:srgbClr val="404040"/>
                  </a:solidFill>
                </a:rPr>
                <a:t>Pod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0FFD48-0146-4755-B334-8BFB79BD31A0}"/>
                </a:ext>
              </a:extLst>
            </p:cNvPr>
            <p:cNvSpPr txBox="1"/>
            <p:nvPr/>
          </p:nvSpPr>
          <p:spPr>
            <a:xfrm>
              <a:off x="844100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C4EA38-2A5E-4CB9-A71F-BCDC8AC98CF4}"/>
                </a:ext>
              </a:extLst>
            </p:cNvPr>
            <p:cNvSpPr txBox="1"/>
            <p:nvPr/>
          </p:nvSpPr>
          <p:spPr>
            <a:xfrm>
              <a:off x="2071386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48A7D0-48A9-4653-9E71-B4F3FC23E175}"/>
              </a:ext>
            </a:extLst>
          </p:cNvPr>
          <p:cNvCxnSpPr/>
          <p:nvPr/>
        </p:nvCxnSpPr>
        <p:spPr>
          <a:xfrm>
            <a:off x="720065" y="7092950"/>
            <a:ext cx="16748785" cy="0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DAEA3E-C189-4F17-8018-449443DDAA9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042783" y="6432550"/>
            <a:ext cx="0" cy="660400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40DB4E-8E09-400A-89AB-65FCE62C229A}"/>
              </a:ext>
            </a:extLst>
          </p:cNvPr>
          <p:cNvSpPr txBox="1"/>
          <p:nvPr/>
        </p:nvSpPr>
        <p:spPr>
          <a:xfrm>
            <a:off x="6442372" y="3068554"/>
            <a:ext cx="5411193" cy="701731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 Balancer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50F25D-B4C3-47F2-8138-E4B59B267B48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9147969" y="3770285"/>
            <a:ext cx="0" cy="3322665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307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9FF1B9-4DA9-4D73-9012-C3261B33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5AF1C-BBED-4B1E-9F4F-5FD74E82A7EA}"/>
              </a:ext>
            </a:extLst>
          </p:cNvPr>
          <p:cNvSpPr txBox="1"/>
          <p:nvPr/>
        </p:nvSpPr>
        <p:spPr>
          <a:xfrm>
            <a:off x="515590" y="4451350"/>
            <a:ext cx="5411193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BAD6D-8DE1-4B8B-9568-95ADC5FEFBE4}"/>
              </a:ext>
            </a:extLst>
          </p:cNvPr>
          <p:cNvSpPr txBox="1"/>
          <p:nvPr/>
        </p:nvSpPr>
        <p:spPr>
          <a:xfrm>
            <a:off x="6442373" y="4451350"/>
            <a:ext cx="5411193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BD0F3-5F1C-4DF8-A6E2-216C9C5039F5}"/>
              </a:ext>
            </a:extLst>
          </p:cNvPr>
          <p:cNvSpPr txBox="1"/>
          <p:nvPr/>
        </p:nvSpPr>
        <p:spPr>
          <a:xfrm>
            <a:off x="12369156" y="4451350"/>
            <a:ext cx="5411193" cy="436245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CDAD34-6530-4127-98C1-C7170D2F623A}"/>
              </a:ext>
            </a:extLst>
          </p:cNvPr>
          <p:cNvGrpSpPr/>
          <p:nvPr/>
        </p:nvGrpSpPr>
        <p:grpSpPr>
          <a:xfrm>
            <a:off x="720065" y="4606301"/>
            <a:ext cx="2645435" cy="1826249"/>
            <a:chOff x="720065" y="3476001"/>
            <a:chExt cx="2645435" cy="18262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39BB1E-1D0A-467C-BF4B-487C09D034AB}"/>
                </a:ext>
              </a:extLst>
            </p:cNvPr>
            <p:cNvSpPr txBox="1"/>
            <p:nvPr/>
          </p:nvSpPr>
          <p:spPr>
            <a:xfrm>
              <a:off x="720065" y="3476001"/>
              <a:ext cx="2645435" cy="1826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dirty="0">
                  <a:solidFill>
                    <a:srgbClr val="404040"/>
                  </a:solidFill>
                </a:rPr>
                <a:t>Pod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0FFD48-0146-4755-B334-8BFB79BD31A0}"/>
                </a:ext>
              </a:extLst>
            </p:cNvPr>
            <p:cNvSpPr txBox="1"/>
            <p:nvPr/>
          </p:nvSpPr>
          <p:spPr>
            <a:xfrm>
              <a:off x="844100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C4EA38-2A5E-4CB9-A71F-BCDC8AC98CF4}"/>
                </a:ext>
              </a:extLst>
            </p:cNvPr>
            <p:cNvSpPr txBox="1"/>
            <p:nvPr/>
          </p:nvSpPr>
          <p:spPr>
            <a:xfrm>
              <a:off x="2071386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48A7D0-48A9-4653-9E71-B4F3FC23E175}"/>
              </a:ext>
            </a:extLst>
          </p:cNvPr>
          <p:cNvCxnSpPr/>
          <p:nvPr/>
        </p:nvCxnSpPr>
        <p:spPr>
          <a:xfrm>
            <a:off x="720065" y="7092950"/>
            <a:ext cx="16748785" cy="0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DAEA3E-C189-4F17-8018-449443DDAA9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042783" y="6432550"/>
            <a:ext cx="0" cy="660400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40DB4E-8E09-400A-89AB-65FCE62C229A}"/>
              </a:ext>
            </a:extLst>
          </p:cNvPr>
          <p:cNvSpPr txBox="1"/>
          <p:nvPr/>
        </p:nvSpPr>
        <p:spPr>
          <a:xfrm>
            <a:off x="6442372" y="3068554"/>
            <a:ext cx="5411193" cy="701731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 Balancer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50F25D-B4C3-47F2-8138-E4B59B267B48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9147969" y="3770285"/>
            <a:ext cx="0" cy="3322665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D51EA7-80D1-4307-B7C9-4D271F2B6FDD}"/>
              </a:ext>
            </a:extLst>
          </p:cNvPr>
          <p:cNvCxnSpPr>
            <a:cxnSpLocks/>
          </p:cNvCxnSpPr>
          <p:nvPr/>
        </p:nvCxnSpPr>
        <p:spPr>
          <a:xfrm>
            <a:off x="13866482" y="6432550"/>
            <a:ext cx="0" cy="660400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1904462-88B6-4E13-A21B-C2AE0A34E7BC}"/>
              </a:ext>
            </a:extLst>
          </p:cNvPr>
          <p:cNvCxnSpPr>
            <a:cxnSpLocks/>
          </p:cNvCxnSpPr>
          <p:nvPr/>
        </p:nvCxnSpPr>
        <p:spPr>
          <a:xfrm>
            <a:off x="9322579" y="3975100"/>
            <a:ext cx="3920121" cy="2501724"/>
          </a:xfrm>
          <a:prstGeom prst="bentConnector4">
            <a:avLst>
              <a:gd name="adj1" fmla="val 1037"/>
              <a:gd name="adj2" fmla="val 112945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A56A7D5-CAAC-4CB3-BEEF-03DF4FCF53CA}"/>
              </a:ext>
            </a:extLst>
          </p:cNvPr>
          <p:cNvCxnSpPr>
            <a:cxnSpLocks/>
          </p:cNvCxnSpPr>
          <p:nvPr/>
        </p:nvCxnSpPr>
        <p:spPr>
          <a:xfrm rot="5400000" flipH="1">
            <a:off x="8529649" y="542837"/>
            <a:ext cx="56974" cy="11823700"/>
          </a:xfrm>
          <a:prstGeom prst="bentConnector3">
            <a:avLst>
              <a:gd name="adj1" fmla="val -824762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DDF43-6108-479B-8234-8C9025155843}"/>
              </a:ext>
            </a:extLst>
          </p:cNvPr>
          <p:cNvGrpSpPr/>
          <p:nvPr/>
        </p:nvGrpSpPr>
        <p:grpSpPr>
          <a:xfrm>
            <a:off x="12543765" y="4663275"/>
            <a:ext cx="2645435" cy="1826249"/>
            <a:chOff x="720065" y="3476001"/>
            <a:chExt cx="2645435" cy="18262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7AEB6F-E382-437A-931B-2DC59D17EF51}"/>
                </a:ext>
              </a:extLst>
            </p:cNvPr>
            <p:cNvSpPr txBox="1"/>
            <p:nvPr/>
          </p:nvSpPr>
          <p:spPr>
            <a:xfrm>
              <a:off x="720065" y="3476001"/>
              <a:ext cx="2645435" cy="1826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en-US" sz="2000" dirty="0">
                  <a:solidFill>
                    <a:srgbClr val="404040"/>
                  </a:solidFill>
                </a:rPr>
                <a:t>Ingress Controller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8183D5-A027-4BEC-93C0-46E860ADAA78}"/>
                </a:ext>
              </a:extLst>
            </p:cNvPr>
            <p:cNvSpPr txBox="1"/>
            <p:nvPr/>
          </p:nvSpPr>
          <p:spPr>
            <a:xfrm>
              <a:off x="844100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8D8497-2E58-430C-80CA-5C0E6EAA64F5}"/>
                </a:ext>
              </a:extLst>
            </p:cNvPr>
            <p:cNvSpPr txBox="1"/>
            <p:nvPr/>
          </p:nvSpPr>
          <p:spPr>
            <a:xfrm>
              <a:off x="2071386" y="4133850"/>
              <a:ext cx="1149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596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404040"/>
                  </a:soli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377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9FF1B9-4DA9-4D73-9012-C3261B33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&amp; </a:t>
            </a:r>
            <a:r>
              <a:rPr lang="en-US" dirty="0" err="1"/>
              <a:t>CronJobs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4E711-3255-4B63-BBBB-9F6F6844A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7918" y="1800003"/>
            <a:ext cx="11520103" cy="7331333"/>
          </a:xfrm>
        </p:spPr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Job</a:t>
            </a:r>
            <a:r>
              <a:rPr lang="en-US" dirty="0"/>
              <a:t>: Runs once, to completion. Can be retried.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 err="1">
                <a:solidFill>
                  <a:srgbClr val="F18800"/>
                </a:solidFill>
              </a:rPr>
              <a:t>CronJob</a:t>
            </a:r>
            <a:r>
              <a:rPr lang="en-US" dirty="0"/>
              <a:t>: Launches Jobs periodically</a:t>
            </a:r>
          </a:p>
        </p:txBody>
      </p:sp>
    </p:spTree>
    <p:extLst>
      <p:ext uri="{BB962C8B-B14F-4D97-AF65-F5344CB8AC3E}">
        <p14:creationId xmlns:p14="http://schemas.microsoft.com/office/powerpoint/2010/main" val="1934429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43177691-8317-4F72-A762-7567640C94A4}"/>
              </a:ext>
            </a:extLst>
          </p:cNvPr>
          <p:cNvSpPr txBox="1"/>
          <p:nvPr/>
        </p:nvSpPr>
        <p:spPr>
          <a:xfrm>
            <a:off x="421333" y="3632200"/>
            <a:ext cx="17428507" cy="5492750"/>
          </a:xfrm>
          <a:prstGeom prst="rect">
            <a:avLst/>
          </a:prstGeom>
          <a:noFill/>
          <a:ln w="38100">
            <a:solidFill>
              <a:srgbClr val="A2BB0A"/>
            </a:solidFill>
            <a:prstDash val="dash"/>
          </a:ln>
        </p:spPr>
        <p:txBody>
          <a:bodyPr wrap="square" rtlCol="0" anchor="b">
            <a:noAutofit/>
          </a:bodyPr>
          <a:lstStyle/>
          <a:p>
            <a:r>
              <a:rPr lang="en-US" dirty="0"/>
              <a:t>CNI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86906A-3C29-46EF-9241-F60DEA921338}"/>
              </a:ext>
            </a:extLst>
          </p:cNvPr>
          <p:cNvSpPr txBox="1"/>
          <p:nvPr/>
        </p:nvSpPr>
        <p:spPr>
          <a:xfrm>
            <a:off x="525247" y="3942655"/>
            <a:ext cx="17233691" cy="2803581"/>
          </a:xfrm>
          <a:prstGeom prst="rect">
            <a:avLst/>
          </a:prstGeom>
          <a:noFill/>
          <a:ln w="38100">
            <a:solidFill>
              <a:srgbClr val="F18800"/>
            </a:solidFill>
            <a:prstDash val="dash"/>
          </a:ln>
        </p:spPr>
        <p:txBody>
          <a:bodyPr wrap="square" rtlCol="0" anchor="b">
            <a:no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9FF1B9-4DA9-4D73-9012-C3261B33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BAD6D-8DE1-4B8B-9568-95ADC5FEFBE4}"/>
              </a:ext>
            </a:extLst>
          </p:cNvPr>
          <p:cNvSpPr txBox="1"/>
          <p:nvPr/>
        </p:nvSpPr>
        <p:spPr>
          <a:xfrm>
            <a:off x="10959455" y="6854186"/>
            <a:ext cx="3298528" cy="211836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247F1-7CFF-4204-AADA-05B2A0553BA1}"/>
              </a:ext>
            </a:extLst>
          </p:cNvPr>
          <p:cNvSpPr txBox="1"/>
          <p:nvPr/>
        </p:nvSpPr>
        <p:spPr>
          <a:xfrm>
            <a:off x="7505055" y="1522048"/>
            <a:ext cx="3298528" cy="1782846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40DB4E-8E09-400A-89AB-65FCE62C229A}"/>
              </a:ext>
            </a:extLst>
          </p:cNvPr>
          <p:cNvSpPr txBox="1"/>
          <p:nvPr/>
        </p:nvSpPr>
        <p:spPr>
          <a:xfrm>
            <a:off x="7498705" y="4046454"/>
            <a:ext cx="3298528" cy="1782846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D02C0-CA21-41FF-8980-07D78FFD09F2}"/>
              </a:ext>
            </a:extLst>
          </p:cNvPr>
          <p:cNvSpPr txBox="1"/>
          <p:nvPr/>
        </p:nvSpPr>
        <p:spPr>
          <a:xfrm>
            <a:off x="577205" y="4046454"/>
            <a:ext cx="3298528" cy="1782846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etcd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7B652-9CE4-42B7-95F5-68C3635BEC6F}"/>
              </a:ext>
            </a:extLst>
          </p:cNvPr>
          <p:cNvSpPr txBox="1"/>
          <p:nvPr/>
        </p:nvSpPr>
        <p:spPr>
          <a:xfrm>
            <a:off x="4037955" y="4046454"/>
            <a:ext cx="3298528" cy="1782846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Controller-Manager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BD953-110C-4BB5-AA90-615768583663}"/>
              </a:ext>
            </a:extLst>
          </p:cNvPr>
          <p:cNvSpPr txBox="1"/>
          <p:nvPr/>
        </p:nvSpPr>
        <p:spPr>
          <a:xfrm>
            <a:off x="10959455" y="4046454"/>
            <a:ext cx="3298528" cy="1782846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Scheduler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216E74-002E-4685-9E5D-882CF8FD0F04}"/>
              </a:ext>
            </a:extLst>
          </p:cNvPr>
          <p:cNvSpPr txBox="1"/>
          <p:nvPr/>
        </p:nvSpPr>
        <p:spPr>
          <a:xfrm>
            <a:off x="14420205" y="4046454"/>
            <a:ext cx="3298528" cy="1782846"/>
          </a:xfrm>
          <a:prstGeom prst="rect">
            <a:avLst/>
          </a:prstGeom>
          <a:solidFill>
            <a:srgbClr val="005596"/>
          </a:solidFill>
          <a:ln>
            <a:noFill/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 Controller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7E012D-7658-454E-A364-CE4A9F74E440}"/>
              </a:ext>
            </a:extLst>
          </p:cNvPr>
          <p:cNvCxnSpPr>
            <a:stCxn id="13" idx="2"/>
            <a:endCxn id="33" idx="0"/>
          </p:cNvCxnSpPr>
          <p:nvPr/>
        </p:nvCxnSpPr>
        <p:spPr>
          <a:xfrm flipH="1">
            <a:off x="9147969" y="3304894"/>
            <a:ext cx="6350" cy="74156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4D95426-42D0-4CF9-ABBD-D1AC900DDB92}"/>
              </a:ext>
            </a:extLst>
          </p:cNvPr>
          <p:cNvCxnSpPr>
            <a:stCxn id="33" idx="2"/>
            <a:endCxn id="9" idx="2"/>
          </p:cNvCxnSpPr>
          <p:nvPr/>
        </p:nvCxnSpPr>
        <p:spPr>
          <a:xfrm rot="5400000">
            <a:off x="5687219" y="2368550"/>
            <a:ext cx="12700" cy="6921500"/>
          </a:xfrm>
          <a:prstGeom prst="bentConnector3">
            <a:avLst>
              <a:gd name="adj1" fmla="val 3450000"/>
            </a:avLst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A8DC0FB-91D1-447C-97A8-B905538591E5}"/>
              </a:ext>
            </a:extLst>
          </p:cNvPr>
          <p:cNvCxnSpPr>
            <a:stCxn id="11" idx="2"/>
            <a:endCxn id="33" idx="2"/>
          </p:cNvCxnSpPr>
          <p:nvPr/>
        </p:nvCxnSpPr>
        <p:spPr>
          <a:xfrm rot="16200000" flipH="1">
            <a:off x="7417594" y="4098925"/>
            <a:ext cx="12700" cy="3460750"/>
          </a:xfrm>
          <a:prstGeom prst="bentConnector3">
            <a:avLst>
              <a:gd name="adj1" fmla="val 51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7B2250B-3967-41AD-BA13-B78B353870F7}"/>
              </a:ext>
            </a:extLst>
          </p:cNvPr>
          <p:cNvCxnSpPr>
            <a:cxnSpLocks/>
            <a:stCxn id="12" idx="2"/>
            <a:endCxn id="33" idx="2"/>
          </p:cNvCxnSpPr>
          <p:nvPr/>
        </p:nvCxnSpPr>
        <p:spPr>
          <a:xfrm rot="5400000">
            <a:off x="10878344" y="4098925"/>
            <a:ext cx="12700" cy="3460750"/>
          </a:xfrm>
          <a:prstGeom prst="bentConnector3">
            <a:avLst>
              <a:gd name="adj1" fmla="val 51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4FBD6FC-D85C-4781-AB07-DCD2F01E6086}"/>
              </a:ext>
            </a:extLst>
          </p:cNvPr>
          <p:cNvCxnSpPr>
            <a:cxnSpLocks/>
            <a:stCxn id="18" idx="2"/>
            <a:endCxn id="33" idx="2"/>
          </p:cNvCxnSpPr>
          <p:nvPr/>
        </p:nvCxnSpPr>
        <p:spPr>
          <a:xfrm rot="5400000">
            <a:off x="12608719" y="2368550"/>
            <a:ext cx="12700" cy="6921500"/>
          </a:xfrm>
          <a:prstGeom prst="bentConnector3">
            <a:avLst>
              <a:gd name="adj1" fmla="val 510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9CA1FA-0CB6-4F61-8818-7B8526355FB7}"/>
              </a:ext>
            </a:extLst>
          </p:cNvPr>
          <p:cNvCxnSpPr>
            <a:cxnSpLocks/>
            <a:stCxn id="33" idx="2"/>
            <a:endCxn id="4" idx="0"/>
          </p:cNvCxnSpPr>
          <p:nvPr/>
        </p:nvCxnSpPr>
        <p:spPr>
          <a:xfrm>
            <a:off x="9147969" y="5829300"/>
            <a:ext cx="4264347" cy="1177286"/>
          </a:xfrm>
          <a:prstGeom prst="straightConnector1">
            <a:avLst/>
          </a:prstGeom>
          <a:ln w="76200">
            <a:solidFill>
              <a:srgbClr val="A2BB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FDD6E2-AD14-41A5-B42C-14E6AB4C9A67}"/>
              </a:ext>
            </a:extLst>
          </p:cNvPr>
          <p:cNvSpPr txBox="1"/>
          <p:nvPr/>
        </p:nvSpPr>
        <p:spPr>
          <a:xfrm>
            <a:off x="11103769" y="7006586"/>
            <a:ext cx="1369863" cy="139446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>
                <a:solidFill>
                  <a:srgbClr val="404040"/>
                </a:solidFill>
              </a:rPr>
              <a:t>Kube</a:t>
            </a:r>
            <a:r>
              <a:rPr lang="en-US" sz="2400" dirty="0">
                <a:solidFill>
                  <a:srgbClr val="404040"/>
                </a:solidFill>
              </a:rPr>
              <a:t>-proxy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B8847-8FAC-41BE-9950-91F38850C57E}"/>
              </a:ext>
            </a:extLst>
          </p:cNvPr>
          <p:cNvSpPr txBox="1"/>
          <p:nvPr/>
        </p:nvSpPr>
        <p:spPr>
          <a:xfrm>
            <a:off x="12706349" y="7006586"/>
            <a:ext cx="1411933" cy="139446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>
                <a:solidFill>
                  <a:srgbClr val="404040"/>
                </a:solidFill>
              </a:rPr>
              <a:t>Kubelet</a:t>
            </a:r>
            <a:endParaRPr lang="en-US" sz="2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05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AB3930-00F9-4AE4-B921-29C9C3E9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1B0C0-7B28-4040-B5B6-62BB3A4D0832}"/>
              </a:ext>
            </a:extLst>
          </p:cNvPr>
          <p:cNvSpPr txBox="1"/>
          <p:nvPr/>
        </p:nvSpPr>
        <p:spPr>
          <a:xfrm>
            <a:off x="5216029" y="9323154"/>
            <a:ext cx="4788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A4D53"/>
                </a:solidFill>
              </a:rPr>
              <a:t>| Source: Wikipedia/Pdesousa359 under CC BY 3.0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A5797-7781-408E-8E4B-4E09D873546B}"/>
              </a:ext>
            </a:extLst>
          </p:cNvPr>
          <p:cNvSpPr txBox="1"/>
          <p:nvPr/>
        </p:nvSpPr>
        <p:spPr>
          <a:xfrm>
            <a:off x="14116555" y="4677567"/>
            <a:ext cx="2768096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35259-9CAA-40B0-A155-FB0AD7890A7C}"/>
              </a:ext>
            </a:extLst>
          </p:cNvPr>
          <p:cNvSpPr txBox="1"/>
          <p:nvPr/>
        </p:nvSpPr>
        <p:spPr>
          <a:xfrm>
            <a:off x="7763921" y="4677567"/>
            <a:ext cx="2768096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AB8DE-3A14-4E80-AD2B-64715C252B56}"/>
              </a:ext>
            </a:extLst>
          </p:cNvPr>
          <p:cNvSpPr txBox="1"/>
          <p:nvPr/>
        </p:nvSpPr>
        <p:spPr>
          <a:xfrm>
            <a:off x="921255" y="4677567"/>
            <a:ext cx="2768096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14FBE1-8420-4035-9141-7510A9B58859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3689351" y="5446494"/>
            <a:ext cx="4074570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80488-728C-4354-B081-DCDFD4C2A6BC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10532017" y="5446494"/>
            <a:ext cx="3584538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942CDD-9C7F-4155-91BC-B3FC50EE960E}"/>
              </a:ext>
            </a:extLst>
          </p:cNvPr>
          <p:cNvSpPr txBox="1"/>
          <p:nvPr/>
        </p:nvSpPr>
        <p:spPr>
          <a:xfrm>
            <a:off x="3689351" y="4902200"/>
            <a:ext cx="4074570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open(" /test.txt", "r")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6B6BA8-7F59-4450-8E80-977F593BFB52}"/>
              </a:ext>
            </a:extLst>
          </p:cNvPr>
          <p:cNvSpPr txBox="1"/>
          <p:nvPr/>
        </p:nvSpPr>
        <p:spPr>
          <a:xfrm>
            <a:off x="5216029" y="3259026"/>
            <a:ext cx="2194703" cy="49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2A6169-960B-4C2C-AC38-3AE6072E78BE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 flipH="1">
            <a:off x="5726636" y="3757304"/>
            <a:ext cx="586745" cy="1144896"/>
          </a:xfrm>
          <a:prstGeom prst="line">
            <a:avLst/>
          </a:prstGeom>
          <a:ln w="57150" cap="rnd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161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30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452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/Wilhelm Gunkel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11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AB3930-00F9-4AE4-B921-29C9C3E9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1B0C0-7B28-4040-B5B6-62BB3A4D0832}"/>
              </a:ext>
            </a:extLst>
          </p:cNvPr>
          <p:cNvSpPr txBox="1"/>
          <p:nvPr/>
        </p:nvSpPr>
        <p:spPr>
          <a:xfrm>
            <a:off x="5216029" y="9323154"/>
            <a:ext cx="4788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A4D53"/>
                </a:solidFill>
              </a:rPr>
              <a:t>| Source: Wikipedia/Pdesousa359 under CC BY 3.0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A5797-7781-408E-8E4B-4E09D873546B}"/>
              </a:ext>
            </a:extLst>
          </p:cNvPr>
          <p:cNvSpPr txBox="1"/>
          <p:nvPr/>
        </p:nvSpPr>
        <p:spPr>
          <a:xfrm>
            <a:off x="14180055" y="2569367"/>
            <a:ext cx="2768096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14FBE1-8420-4035-9141-7510A9B58859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3632201" y="3338294"/>
            <a:ext cx="4131720" cy="2108200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80488-728C-4354-B081-DCDFD4C2A6BC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 flipV="1">
            <a:off x="10532017" y="3338294"/>
            <a:ext cx="3648038" cy="2108200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942CDD-9C7F-4155-91BC-B3FC50EE960E}"/>
              </a:ext>
            </a:extLst>
          </p:cNvPr>
          <p:cNvSpPr txBox="1"/>
          <p:nvPr/>
        </p:nvSpPr>
        <p:spPr>
          <a:xfrm rot="1611508">
            <a:off x="3690513" y="3753264"/>
            <a:ext cx="4074570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open(" /test.txt", "r")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26861F-677E-4794-87BF-18631432F158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632201" y="5446494"/>
            <a:ext cx="4131720" cy="2419350"/>
          </a:xfrm>
          <a:prstGeom prst="straightConnector1">
            <a:avLst/>
          </a:prstGeom>
          <a:ln w="76200" cap="rnd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D15D94-868A-4FE9-9CFB-AC0E0C820950}"/>
              </a:ext>
            </a:extLst>
          </p:cNvPr>
          <p:cNvSpPr txBox="1"/>
          <p:nvPr/>
        </p:nvSpPr>
        <p:spPr>
          <a:xfrm rot="19796290">
            <a:off x="3418934" y="6245371"/>
            <a:ext cx="4074570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open(" /test.txt", "r")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388A53-B59B-4966-8399-77B95C42B359}"/>
              </a:ext>
            </a:extLst>
          </p:cNvPr>
          <p:cNvSpPr txBox="1"/>
          <p:nvPr/>
        </p:nvSpPr>
        <p:spPr>
          <a:xfrm>
            <a:off x="14180055" y="7096917"/>
            <a:ext cx="2768096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02230B-0FF2-4D12-AEA0-CEE3643EC56A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>
            <a:off x="10532017" y="5446494"/>
            <a:ext cx="3648038" cy="2419350"/>
          </a:xfrm>
          <a:prstGeom prst="straightConnector1">
            <a:avLst/>
          </a:prstGeom>
          <a:ln w="76200" cap="rnd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935259-9CAA-40B0-A155-FB0AD7890A7C}"/>
              </a:ext>
            </a:extLst>
          </p:cNvPr>
          <p:cNvSpPr txBox="1"/>
          <p:nvPr/>
        </p:nvSpPr>
        <p:spPr>
          <a:xfrm>
            <a:off x="7763921" y="4677567"/>
            <a:ext cx="2768096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AB8DE-3A14-4E80-AD2B-64715C252B56}"/>
              </a:ext>
            </a:extLst>
          </p:cNvPr>
          <p:cNvSpPr txBox="1"/>
          <p:nvPr/>
        </p:nvSpPr>
        <p:spPr>
          <a:xfrm>
            <a:off x="864105" y="2569367"/>
            <a:ext cx="2768096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87A6F-371C-4934-A977-2E615F25A421}"/>
              </a:ext>
            </a:extLst>
          </p:cNvPr>
          <p:cNvSpPr txBox="1"/>
          <p:nvPr/>
        </p:nvSpPr>
        <p:spPr>
          <a:xfrm>
            <a:off x="864105" y="7096917"/>
            <a:ext cx="2768096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07171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AB3930-00F9-4AE4-B921-29C9C3E9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Collaboration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DEA65-F849-4522-92C0-80CA2D7C9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Network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 err="1"/>
              <a:t>Interprocess</a:t>
            </a:r>
            <a:r>
              <a:rPr lang="en-US" dirty="0"/>
              <a:t> Communication (IPC)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Signals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1B0C0-7B28-4040-B5B6-62BB3A4D0832}"/>
              </a:ext>
            </a:extLst>
          </p:cNvPr>
          <p:cNvSpPr txBox="1"/>
          <p:nvPr/>
        </p:nvSpPr>
        <p:spPr>
          <a:xfrm>
            <a:off x="5216029" y="9323154"/>
            <a:ext cx="4788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A4D53"/>
                </a:solidFill>
              </a:rPr>
              <a:t>| Source: Wikipedia/Pdesousa359 under CC BY 3.0</a:t>
            </a:r>
          </a:p>
        </p:txBody>
      </p:sp>
    </p:spTree>
    <p:extLst>
      <p:ext uri="{BB962C8B-B14F-4D97-AF65-F5344CB8AC3E}">
        <p14:creationId xmlns:p14="http://schemas.microsoft.com/office/powerpoint/2010/main" val="51682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AB3930-00F9-4AE4-B921-29C9C3E9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20E809E0-A549-4923-A730-77E06AD38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5891" y="2884350"/>
            <a:ext cx="1741090" cy="1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3667C06-9E8C-46F2-9871-E944FCD72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936" y="4702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E891E964-BF62-4EE0-92E7-C4CF9982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19" y="2812609"/>
            <a:ext cx="3041287" cy="107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2D49929-8F67-483C-8598-6A921198B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936" y="4997672"/>
            <a:ext cx="1905000" cy="160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E9F156F4-A8B3-4143-8307-B9D88803C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42" y="7428300"/>
            <a:ext cx="25908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9E09F874-7474-4975-8250-8485200BB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542" y="7348290"/>
            <a:ext cx="259080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5FDE5CFB-A183-4CBD-AC68-3F47C88F2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04" y="5476828"/>
            <a:ext cx="14287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F83D23F2-7287-4D74-8303-3124B2A95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719" y="71109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5156CEF6-95B0-495B-A4E6-10E81CAE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69" y="6695875"/>
            <a:ext cx="3080787" cy="78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660B45AF-6791-425E-957A-2BFCE639D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547" y="5575726"/>
            <a:ext cx="1726197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1D921C-21E1-41DE-AD8E-DB70E7DC9D38}"/>
              </a:ext>
            </a:extLst>
          </p:cNvPr>
          <p:cNvCxnSpPr>
            <a:stCxn id="6156" idx="3"/>
            <a:endCxn id="6151" idx="1"/>
          </p:cNvCxnSpPr>
          <p:nvPr/>
        </p:nvCxnSpPr>
        <p:spPr>
          <a:xfrm>
            <a:off x="4917856" y="7086721"/>
            <a:ext cx="5972081" cy="30925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1CC73-37D5-4EF2-B27E-96BCE76ADAB2}"/>
              </a:ext>
            </a:extLst>
          </p:cNvPr>
          <p:cNvCxnSpPr>
            <a:cxnSpLocks/>
            <a:stCxn id="6151" idx="3"/>
          </p:cNvCxnSpPr>
          <p:nvPr/>
        </p:nvCxnSpPr>
        <p:spPr>
          <a:xfrm>
            <a:off x="12709546" y="7117646"/>
            <a:ext cx="3013054" cy="62645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B374A4-B1F8-49A1-9110-E1A3FC1E3097}"/>
              </a:ext>
            </a:extLst>
          </p:cNvPr>
          <p:cNvCxnSpPr>
            <a:cxnSpLocks/>
            <a:stCxn id="6151" idx="3"/>
          </p:cNvCxnSpPr>
          <p:nvPr/>
        </p:nvCxnSpPr>
        <p:spPr>
          <a:xfrm flipV="1">
            <a:off x="12709546" y="6038850"/>
            <a:ext cx="2906345" cy="1078796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55C84E-64B0-43A2-8E9F-873CA25CED77}"/>
              </a:ext>
            </a:extLst>
          </p:cNvPr>
          <p:cNvCxnSpPr>
            <a:cxnSpLocks/>
            <a:stCxn id="6151" idx="3"/>
          </p:cNvCxnSpPr>
          <p:nvPr/>
        </p:nvCxnSpPr>
        <p:spPr>
          <a:xfrm flipV="1">
            <a:off x="12709546" y="4006850"/>
            <a:ext cx="2930173" cy="3110796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688A46-9257-4FAA-8989-A1439754A3D5}"/>
              </a:ext>
            </a:extLst>
          </p:cNvPr>
          <p:cNvCxnSpPr>
            <a:cxnSpLocks/>
            <a:stCxn id="6151" idx="3"/>
          </p:cNvCxnSpPr>
          <p:nvPr/>
        </p:nvCxnSpPr>
        <p:spPr>
          <a:xfrm flipV="1">
            <a:off x="12709546" y="2044700"/>
            <a:ext cx="3152754" cy="5072946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>
            <a:extLst>
              <a:ext uri="{FF2B5EF4-FFF2-40B4-BE49-F238E27FC236}">
                <a16:creationId xmlns:a16="http://schemas.microsoft.com/office/drawing/2014/main" id="{A3723A4F-7DDA-4839-B324-52967A18F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37" y="6207841"/>
            <a:ext cx="1819609" cy="181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EE337E-56E7-4817-9134-316A211B18EE}"/>
              </a:ext>
            </a:extLst>
          </p:cNvPr>
          <p:cNvCxnSpPr>
            <a:cxnSpLocks/>
            <a:endCxn id="6156" idx="1"/>
          </p:cNvCxnSpPr>
          <p:nvPr/>
        </p:nvCxnSpPr>
        <p:spPr>
          <a:xfrm>
            <a:off x="965200" y="7086721"/>
            <a:ext cx="871869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1AA69E-4059-4296-B004-3D450124ADB8}"/>
              </a:ext>
            </a:extLst>
          </p:cNvPr>
          <p:cNvCxnSpPr>
            <a:cxnSpLocks/>
            <a:endCxn id="6149" idx="1"/>
          </p:cNvCxnSpPr>
          <p:nvPr/>
        </p:nvCxnSpPr>
        <p:spPr>
          <a:xfrm>
            <a:off x="979472" y="3347938"/>
            <a:ext cx="915447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59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AB3930-00F9-4AE4-B921-29C9C3E9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DEA65-F849-4522-92C0-80CA2D7C9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Virtual Network Card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Process Separation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Separate Filesystem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Restricted IPC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User separation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1B0C0-7B28-4040-B5B6-62BB3A4D0832}"/>
              </a:ext>
            </a:extLst>
          </p:cNvPr>
          <p:cNvSpPr txBox="1"/>
          <p:nvPr/>
        </p:nvSpPr>
        <p:spPr>
          <a:xfrm>
            <a:off x="5216029" y="9323154"/>
            <a:ext cx="4788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A4D53"/>
                </a:solidFill>
              </a:rPr>
              <a:t>| Source: Wikipedia/Pdesousa359 under CC BY 3.0</a:t>
            </a:r>
          </a:p>
        </p:txBody>
      </p:sp>
    </p:spTree>
    <p:extLst>
      <p:ext uri="{BB962C8B-B14F-4D97-AF65-F5344CB8AC3E}">
        <p14:creationId xmlns:p14="http://schemas.microsoft.com/office/powerpoint/2010/main" val="2267652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8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089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/Julius </a:t>
            </a:r>
            <a:r>
              <a:rPr lang="en-US" sz="1400" dirty="0" err="1">
                <a:solidFill>
                  <a:schemeClr val="bg1"/>
                </a:solidFill>
              </a:rPr>
              <a:t>Drost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73343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AB3930-00F9-4AE4-B921-29C9C3E9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DEA65-F849-4522-92C0-80CA2D7C9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1218" y="1800003"/>
            <a:ext cx="12053503" cy="7331333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solidFill>
                  <a:srgbClr val="0055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ubuntu:20.04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55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 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 update </a:t>
            </a:r>
            <a:r>
              <a:rPr lang="en-US" dirty="0">
                <a:solidFill>
                  <a:srgbClr val="F1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apt install –y 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1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rm /var/lib/apt/lists/</a:t>
            </a:r>
            <a:r>
              <a:rPr lang="en-US" dirty="0">
                <a:solidFill>
                  <a:srgbClr val="F1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pPr marL="0" indent="0">
              <a:buNone/>
            </a:pPr>
            <a:endParaRPr lang="en-US" dirty="0">
              <a:solidFill>
                <a:srgbClr val="F188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55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["/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g"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"daemon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off;"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1B0C0-7B28-4040-B5B6-62BB3A4D0832}"/>
              </a:ext>
            </a:extLst>
          </p:cNvPr>
          <p:cNvSpPr txBox="1"/>
          <p:nvPr/>
        </p:nvSpPr>
        <p:spPr>
          <a:xfrm>
            <a:off x="5216029" y="9323154"/>
            <a:ext cx="4788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A4D53"/>
                </a:solidFill>
              </a:rPr>
              <a:t>| Source: Wikipedia/Pdesousa359 under CC BY 3.0</a:t>
            </a:r>
          </a:p>
        </p:txBody>
      </p:sp>
    </p:spTree>
    <p:extLst>
      <p:ext uri="{BB962C8B-B14F-4D97-AF65-F5344CB8AC3E}">
        <p14:creationId xmlns:p14="http://schemas.microsoft.com/office/powerpoint/2010/main" val="1794164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09C5E2-0E33-4693-83F6-685D7AD81EE0}">
  <ds:schemaRefs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4e1f8463-6a74-4219-9042-83052c094ba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2359</TotalTime>
  <Words>559</Words>
  <Application>Microsoft Office PowerPoint</Application>
  <PresentationFormat>Custom</PresentationFormat>
  <Paragraphs>217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Courier New</vt:lpstr>
      <vt:lpstr>Verdana</vt:lpstr>
      <vt:lpstr>Office</vt:lpstr>
      <vt:lpstr>Containers and Orchestrators</vt:lpstr>
      <vt:lpstr>Overview </vt:lpstr>
      <vt:lpstr>System calls</vt:lpstr>
      <vt:lpstr>System calls</vt:lpstr>
      <vt:lpstr>Process Collaboration</vt:lpstr>
      <vt:lpstr>Containers</vt:lpstr>
      <vt:lpstr>Containers</vt:lpstr>
      <vt:lpstr>Container Images</vt:lpstr>
      <vt:lpstr>Dockerfile</vt:lpstr>
      <vt:lpstr>Dockerfile</vt:lpstr>
      <vt:lpstr>Registry</vt:lpstr>
      <vt:lpstr>Container Lifecycle</vt:lpstr>
      <vt:lpstr>Immutable Infrastructure</vt:lpstr>
      <vt:lpstr>Container Orchestration</vt:lpstr>
      <vt:lpstr>Orchestration</vt:lpstr>
      <vt:lpstr>Container Networking</vt:lpstr>
      <vt:lpstr>Docker Networking</vt:lpstr>
      <vt:lpstr>Overlay Networking</vt:lpstr>
      <vt:lpstr>Firewalls</vt:lpstr>
      <vt:lpstr>Kubernetes</vt:lpstr>
      <vt:lpstr>Basic Structure</vt:lpstr>
      <vt:lpstr>StatefulSet</vt:lpstr>
      <vt:lpstr>DaemonSet</vt:lpstr>
      <vt:lpstr>Persistent Volumes</vt:lpstr>
      <vt:lpstr>Services</vt:lpstr>
      <vt:lpstr>Load Balancers</vt:lpstr>
      <vt:lpstr>Ingress</vt:lpstr>
      <vt:lpstr>Jobs &amp; CronJobs</vt:lpstr>
      <vt:lpstr>Architecture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janos.pasztor@edu.fh-campuswien.ac.at</dc:creator>
  <cp:lastModifiedBy>Pasztor Janos</cp:lastModifiedBy>
  <cp:revision>226</cp:revision>
  <dcterms:created xsi:type="dcterms:W3CDTF">2018-07-07T10:02:52Z</dcterms:created>
  <dcterms:modified xsi:type="dcterms:W3CDTF">2020-09-13T21:57:01Z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